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7" r:id="rId6"/>
    <p:sldId id="268" r:id="rId7"/>
    <p:sldId id="261" r:id="rId8"/>
    <p:sldId id="262" r:id="rId9"/>
    <p:sldId id="263" r:id="rId10"/>
    <p:sldId id="264" r:id="rId11"/>
    <p:sldId id="265" r:id="rId12"/>
    <p:sldId id="266" r:id="rId13"/>
    <p:sldId id="25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2" r:id="rId27"/>
    <p:sldId id="298" r:id="rId28"/>
    <p:sldId id="281" r:id="rId29"/>
    <p:sldId id="283" r:id="rId30"/>
    <p:sldId id="299" r:id="rId31"/>
    <p:sldId id="284" r:id="rId32"/>
    <p:sldId id="285" r:id="rId33"/>
    <p:sldId id="300" r:id="rId34"/>
    <p:sldId id="286" r:id="rId35"/>
    <p:sldId id="287" r:id="rId36"/>
    <p:sldId id="288" r:id="rId37"/>
    <p:sldId id="289" r:id="rId38"/>
    <p:sldId id="290" r:id="rId39"/>
    <p:sldId id="291" r:id="rId40"/>
    <p:sldId id="292" r:id="rId41"/>
    <p:sldId id="293" r:id="rId42"/>
    <p:sldId id="297" r:id="rId43"/>
    <p:sldId id="294" r:id="rId44"/>
    <p:sldId id="296" r:id="rId45"/>
    <p:sldId id="295"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081A9DF-4FCF-4FA7-B37C-0486D680D404}" type="datetimeFigureOut">
              <a:rPr lang="en-US" smtClean="0"/>
              <a:pPr/>
              <a:t>1/18/2011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7D3E72-A9F3-40A0-BFE7-2F2D015A737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81A9DF-4FCF-4FA7-B37C-0486D680D404}" type="datetimeFigureOut">
              <a:rPr lang="en-US" smtClean="0"/>
              <a:pPr/>
              <a:t>1/18/2011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7D3E72-A9F3-40A0-BFE7-2F2D015A737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81A9DF-4FCF-4FA7-B37C-0486D680D404}" type="datetimeFigureOut">
              <a:rPr lang="en-US" smtClean="0"/>
              <a:pPr/>
              <a:t>1/18/2011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7D3E72-A9F3-40A0-BFE7-2F2D015A737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81A9DF-4FCF-4FA7-B37C-0486D680D404}" type="datetimeFigureOut">
              <a:rPr lang="en-US" smtClean="0"/>
              <a:pPr/>
              <a:t>1/18/2011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7D3E72-A9F3-40A0-BFE7-2F2D015A737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81A9DF-4FCF-4FA7-B37C-0486D680D404}" type="datetimeFigureOut">
              <a:rPr lang="en-US" smtClean="0"/>
              <a:pPr/>
              <a:t>1/18/2011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7D3E72-A9F3-40A0-BFE7-2F2D015A737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081A9DF-4FCF-4FA7-B37C-0486D680D404}" type="datetimeFigureOut">
              <a:rPr lang="en-US" smtClean="0"/>
              <a:pPr/>
              <a:t>1/18/2011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7D3E72-A9F3-40A0-BFE7-2F2D015A737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081A9DF-4FCF-4FA7-B37C-0486D680D404}" type="datetimeFigureOut">
              <a:rPr lang="en-US" smtClean="0"/>
              <a:pPr/>
              <a:t>1/18/2011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7D3E72-A9F3-40A0-BFE7-2F2D015A737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81A9DF-4FCF-4FA7-B37C-0486D680D404}" type="datetimeFigureOut">
              <a:rPr lang="en-US" smtClean="0"/>
              <a:pPr/>
              <a:t>1/18/2011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7D3E72-A9F3-40A0-BFE7-2F2D015A737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81A9DF-4FCF-4FA7-B37C-0486D680D404}" type="datetimeFigureOut">
              <a:rPr lang="en-US" smtClean="0"/>
              <a:pPr/>
              <a:t>1/18/2011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7D3E72-A9F3-40A0-BFE7-2F2D015A737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81A9DF-4FCF-4FA7-B37C-0486D680D404}" type="datetimeFigureOut">
              <a:rPr lang="en-US" smtClean="0"/>
              <a:pPr/>
              <a:t>1/18/2011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7D3E72-A9F3-40A0-BFE7-2F2D015A737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81A9DF-4FCF-4FA7-B37C-0486D680D404}" type="datetimeFigureOut">
              <a:rPr lang="en-US" smtClean="0"/>
              <a:pPr/>
              <a:t>1/18/2011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7D3E72-A9F3-40A0-BFE7-2F2D015A737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81A9DF-4FCF-4FA7-B37C-0486D680D404}" type="datetimeFigureOut">
              <a:rPr lang="en-US" smtClean="0"/>
              <a:pPr/>
              <a:t>1/18/2011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7D3E72-A9F3-40A0-BFE7-2F2D015A737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knmi.nl/omi/publ-en/news/index.html" TargetMode="External"/><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hyperlink" Target="http://ozonewatch.gsfc.nasa.gov/facts/aura.gsfc.nasa.gov"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1470025"/>
          </a:xfrm>
        </p:spPr>
        <p:txBody>
          <a:bodyPr>
            <a:normAutofit/>
          </a:bodyPr>
          <a:lstStyle/>
          <a:p>
            <a:r>
              <a:rPr lang="en-US" sz="4000" dirty="0" smtClean="0">
                <a:solidFill>
                  <a:srgbClr val="3333CC"/>
                </a:solidFill>
              </a:rPr>
              <a:t>Introductory Atmospheric Chemistry</a:t>
            </a:r>
            <a:endParaRPr lang="en-US" sz="4000" dirty="0">
              <a:solidFill>
                <a:srgbClr val="3333CC"/>
              </a:solidFill>
            </a:endParaRPr>
          </a:p>
        </p:txBody>
      </p:sp>
      <p:sp>
        <p:nvSpPr>
          <p:cNvPr id="3" name="Subtitle 2"/>
          <p:cNvSpPr>
            <a:spLocks noGrp="1"/>
          </p:cNvSpPr>
          <p:nvPr>
            <p:ph type="subTitle" idx="1"/>
          </p:nvPr>
        </p:nvSpPr>
        <p:spPr>
          <a:xfrm>
            <a:off x="1371600" y="2438400"/>
            <a:ext cx="6400800" cy="1752600"/>
          </a:xfrm>
        </p:spPr>
        <p:txBody>
          <a:bodyPr/>
          <a:lstStyle/>
          <a:p>
            <a:r>
              <a:rPr lang="en-US" dirty="0" smtClean="0">
                <a:solidFill>
                  <a:schemeClr val="tx1"/>
                </a:solidFill>
              </a:rPr>
              <a:t>January 17, 2011</a:t>
            </a:r>
          </a:p>
          <a:p>
            <a:r>
              <a:rPr lang="en-US" dirty="0" smtClean="0">
                <a:solidFill>
                  <a:schemeClr val="tx1"/>
                </a:solidFill>
              </a:rPr>
              <a:t>Atmospheric Chemistry </a:t>
            </a:r>
            <a:r>
              <a:rPr lang="en-US" dirty="0" err="1" smtClean="0">
                <a:solidFill>
                  <a:schemeClr val="tx1"/>
                </a:solidFill>
              </a:rPr>
              <a:t>Div</a:t>
            </a:r>
            <a:r>
              <a:rPr lang="en-US" baseline="30000" dirty="0" err="1" smtClean="0">
                <a:solidFill>
                  <a:schemeClr val="tx1"/>
                </a:solidFill>
              </a:rPr>
              <a:t>n</a:t>
            </a:r>
            <a:endParaRPr lang="en-US" baseline="30000" dirty="0" smtClean="0">
              <a:solidFill>
                <a:schemeClr val="tx1"/>
              </a:solidFill>
            </a:endParaRPr>
          </a:p>
          <a:p>
            <a:r>
              <a:rPr lang="en-US" dirty="0" smtClean="0">
                <a:solidFill>
                  <a:schemeClr val="tx1"/>
                </a:solidFill>
              </a:rPr>
              <a:t>NESL/NCAR</a:t>
            </a:r>
            <a:endParaRPr lang="en-US" dirty="0">
              <a:solidFill>
                <a:schemeClr val="tx1"/>
              </a:solidFill>
            </a:endParaRPr>
          </a:p>
        </p:txBody>
      </p:sp>
      <p:graphicFrame>
        <p:nvGraphicFramePr>
          <p:cNvPr id="1026" name="Object 4"/>
          <p:cNvGraphicFramePr>
            <a:graphicFrameLocks noChangeAspect="1"/>
          </p:cNvGraphicFramePr>
          <p:nvPr/>
        </p:nvGraphicFramePr>
        <p:xfrm>
          <a:off x="7010400" y="4876800"/>
          <a:ext cx="1828800" cy="1368425"/>
        </p:xfrm>
        <a:graphic>
          <a:graphicData uri="http://schemas.openxmlformats.org/presentationml/2006/ole">
            <p:oleObj spid="_x0000_s1026" name="Photo Editor Photo" r:id="rId3" imgW="1590897" imgH="1190476" progId="">
              <p:embed/>
            </p:oleObj>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Grp="1" noChangeAspect="1" noChangeArrowheads="1"/>
          </p:cNvPicPr>
          <p:nvPr>
            <p:ph type="body" idx="1"/>
          </p:nvPr>
        </p:nvPicPr>
        <p:blipFill>
          <a:blip r:embed="rId2" cstate="print"/>
          <a:srcRect/>
          <a:stretch>
            <a:fillRect/>
          </a:stretch>
        </p:blipFill>
        <p:spPr>
          <a:xfrm>
            <a:off x="228600" y="838200"/>
            <a:ext cx="8686800" cy="4776788"/>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PICT0002"/>
          <p:cNvPicPr>
            <a:picLocks noGrp="1" noChangeAspect="1" noChangeArrowheads="1"/>
          </p:cNvPicPr>
          <p:nvPr>
            <p:ph idx="4294967295"/>
          </p:nvPr>
        </p:nvPicPr>
        <p:blipFill>
          <a:blip r:embed="rId2" cstate="print"/>
          <a:srcRect/>
          <a:stretch>
            <a:fillRect/>
          </a:stretch>
        </p:blipFill>
        <p:spPr>
          <a:xfrm>
            <a:off x="0" y="0"/>
            <a:ext cx="9144000" cy="6858000"/>
          </a:xfrm>
          <a:noFill/>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Grp="1" noChangeAspect="1" noChangeArrowheads="1"/>
          </p:cNvPicPr>
          <p:nvPr>
            <p:ph type="body" idx="1"/>
          </p:nvPr>
        </p:nvPicPr>
        <p:blipFill>
          <a:blip r:embed="rId2" cstate="print"/>
          <a:srcRect/>
          <a:stretch>
            <a:fillRect/>
          </a:stretch>
        </p:blipFill>
        <p:spPr>
          <a:xfrm>
            <a:off x="457200" y="990600"/>
            <a:ext cx="8229600" cy="5135563"/>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3333CC"/>
                </a:solidFill>
              </a:rPr>
              <a:t>Relevance of Atmospheric Chemistry</a:t>
            </a:r>
            <a:endParaRPr lang="en-US" dirty="0">
              <a:solidFill>
                <a:srgbClr val="3333CC"/>
              </a:solidFill>
            </a:endParaRPr>
          </a:p>
        </p:txBody>
      </p:sp>
      <p:sp>
        <p:nvSpPr>
          <p:cNvPr id="3" name="Content Placeholder 2"/>
          <p:cNvSpPr>
            <a:spLocks noGrp="1"/>
          </p:cNvSpPr>
          <p:nvPr>
            <p:ph idx="1"/>
          </p:nvPr>
        </p:nvSpPr>
        <p:spPr/>
        <p:txBody>
          <a:bodyPr/>
          <a:lstStyle/>
          <a:p>
            <a:r>
              <a:rPr lang="en-US" dirty="0" smtClean="0"/>
              <a:t>Closely tied to air quality issues</a:t>
            </a:r>
          </a:p>
          <a:p>
            <a:r>
              <a:rPr lang="en-US" dirty="0" smtClean="0"/>
              <a:t>Goes back hundreds of years (or more!)</a:t>
            </a:r>
          </a:p>
          <a:p>
            <a:r>
              <a:rPr lang="en-US" dirty="0" smtClean="0"/>
              <a:t>Often linked to products of combustion</a:t>
            </a:r>
          </a:p>
          <a:p>
            <a:endParaRPr lang="en-US" dirty="0" smtClean="0"/>
          </a:p>
          <a:p>
            <a:r>
              <a:rPr lang="en-US" dirty="0" smtClean="0"/>
              <a:t>Now not just a local, but a regional, if not global phenomenon</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333CC"/>
                </a:solidFill>
              </a:rPr>
              <a:t>“Smoke + Fog = ?”</a:t>
            </a:r>
            <a:endParaRPr lang="en-US" dirty="0">
              <a:solidFill>
                <a:srgbClr val="3333CC"/>
              </a:solidFill>
            </a:endParaRPr>
          </a:p>
        </p:txBody>
      </p:sp>
      <p:sp>
        <p:nvSpPr>
          <p:cNvPr id="3" name="Content Placeholder 2"/>
          <p:cNvSpPr>
            <a:spLocks noGrp="1"/>
          </p:cNvSpPr>
          <p:nvPr>
            <p:ph idx="1"/>
          </p:nvPr>
        </p:nvSpPr>
        <p:spPr/>
        <p:txBody>
          <a:bodyPr>
            <a:normAutofit fontScale="92500" lnSpcReduction="10000"/>
          </a:bodyPr>
          <a:lstStyle/>
          <a:p>
            <a:r>
              <a:rPr lang="en-US" dirty="0" smtClean="0"/>
              <a:t>Smoke in cities linked to health</a:t>
            </a:r>
          </a:p>
          <a:p>
            <a:r>
              <a:rPr lang="en-US" dirty="0" smtClean="0"/>
              <a:t>Large scale mortalities noted in mid-20</a:t>
            </a:r>
            <a:r>
              <a:rPr lang="en-US" baseline="30000" dirty="0" smtClean="0"/>
              <a:t>th</a:t>
            </a:r>
            <a:r>
              <a:rPr lang="en-US" dirty="0" smtClean="0"/>
              <a:t> C.</a:t>
            </a:r>
          </a:p>
          <a:p>
            <a:pPr lvl="1"/>
            <a:r>
              <a:rPr lang="en-US" dirty="0" smtClean="0"/>
              <a:t>Meuse (Belgium) in 1930 – 63 deaths</a:t>
            </a:r>
          </a:p>
          <a:p>
            <a:pPr lvl="1"/>
            <a:r>
              <a:rPr lang="en-US" dirty="0" smtClean="0"/>
              <a:t>Donora (PA) in 1948 – 20 deaths</a:t>
            </a:r>
          </a:p>
          <a:p>
            <a:pPr lvl="1"/>
            <a:r>
              <a:rPr lang="en-US" dirty="0" smtClean="0"/>
              <a:t>London (UK) 1952 – 4000 deaths</a:t>
            </a:r>
          </a:p>
          <a:p>
            <a:pPr lvl="1">
              <a:buNone/>
            </a:pPr>
            <a:endParaRPr lang="en-US" dirty="0" smtClean="0"/>
          </a:p>
          <a:p>
            <a:pPr lvl="1">
              <a:buNone/>
            </a:pPr>
            <a:r>
              <a:rPr lang="en-US" dirty="0" smtClean="0"/>
              <a:t>Led to Clean Air Legislation</a:t>
            </a:r>
          </a:p>
          <a:p>
            <a:pPr lvl="1">
              <a:buNone/>
            </a:pPr>
            <a:endParaRPr lang="en-US" dirty="0" smtClean="0"/>
          </a:p>
          <a:p>
            <a:pPr lvl="1"/>
            <a:r>
              <a:rPr lang="en-US" dirty="0" smtClean="0"/>
              <a:t>SO</a:t>
            </a:r>
            <a:r>
              <a:rPr lang="en-US" baseline="-25000" dirty="0" smtClean="0"/>
              <a:t>2</a:t>
            </a:r>
            <a:r>
              <a:rPr lang="en-US" dirty="0" smtClean="0"/>
              <a:t> from combustion implicated</a:t>
            </a:r>
          </a:p>
          <a:p>
            <a:pPr lvl="1"/>
            <a:r>
              <a:rPr lang="en-US" dirty="0" smtClean="0"/>
              <a:t>Cold, foggy conditions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333CC"/>
                </a:solidFill>
              </a:rPr>
              <a:t>“Sunlight + cars = ?”</a:t>
            </a:r>
            <a:endParaRPr lang="en-US" dirty="0">
              <a:solidFill>
                <a:srgbClr val="3333CC"/>
              </a:solidFill>
            </a:endParaRPr>
          </a:p>
        </p:txBody>
      </p:sp>
      <p:sp>
        <p:nvSpPr>
          <p:cNvPr id="3" name="Content Placeholder 2"/>
          <p:cNvSpPr>
            <a:spLocks noGrp="1"/>
          </p:cNvSpPr>
          <p:nvPr>
            <p:ph idx="1"/>
          </p:nvPr>
        </p:nvSpPr>
        <p:spPr/>
        <p:txBody>
          <a:bodyPr>
            <a:normAutofit/>
          </a:bodyPr>
          <a:lstStyle/>
          <a:p>
            <a:r>
              <a:rPr lang="en-US" dirty="0" smtClean="0"/>
              <a:t>1950s in Los Angeles, severe air pollution</a:t>
            </a:r>
          </a:p>
          <a:p>
            <a:r>
              <a:rPr lang="en-US" dirty="0" smtClean="0"/>
              <a:t>Formation of haze</a:t>
            </a:r>
          </a:p>
          <a:p>
            <a:r>
              <a:rPr lang="en-US" dirty="0" smtClean="0"/>
              <a:t>Oxidizing atmosphere – eye irritation, crop damage</a:t>
            </a:r>
          </a:p>
          <a:p>
            <a:endParaRPr lang="en-US" dirty="0"/>
          </a:p>
          <a:p>
            <a:r>
              <a:rPr lang="en-US" dirty="0" smtClean="0"/>
              <a:t>This occurred under dry, sunny conditions (in contrast to London events)</a:t>
            </a:r>
          </a:p>
          <a:p>
            <a:r>
              <a:rPr lang="en-US" dirty="0" smtClean="0"/>
              <a:t>Presence of elevated ozone</a:t>
            </a:r>
          </a:p>
          <a:p>
            <a:endParaRPr lang="en-US"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333CC"/>
                </a:solidFill>
              </a:rPr>
              <a:t>Photochemical smog formation</a:t>
            </a:r>
            <a:endParaRPr lang="en-US" dirty="0">
              <a:solidFill>
                <a:srgbClr val="3333CC"/>
              </a:solidFill>
            </a:endParaRPr>
          </a:p>
        </p:txBody>
      </p:sp>
      <p:sp>
        <p:nvSpPr>
          <p:cNvPr id="5" name="Content Placeholder 4"/>
          <p:cNvSpPr>
            <a:spLocks noGrp="1"/>
          </p:cNvSpPr>
          <p:nvPr>
            <p:ph idx="1"/>
          </p:nvPr>
        </p:nvSpPr>
        <p:spPr>
          <a:xfrm>
            <a:off x="457200" y="1600201"/>
            <a:ext cx="7467600" cy="2590800"/>
          </a:xfrm>
        </p:spPr>
        <p:txBody>
          <a:bodyPr>
            <a:normAutofit lnSpcReduction="10000"/>
          </a:bodyPr>
          <a:lstStyle/>
          <a:p>
            <a:r>
              <a:rPr lang="en-US" dirty="0" smtClean="0"/>
              <a:t>Now known to involve </a:t>
            </a:r>
          </a:p>
          <a:p>
            <a:pPr lvl="1"/>
            <a:r>
              <a:rPr lang="en-US" dirty="0" smtClean="0"/>
              <a:t>Organic compounds (VOC)</a:t>
            </a:r>
          </a:p>
          <a:p>
            <a:pPr lvl="1"/>
            <a:r>
              <a:rPr lang="en-US" dirty="0"/>
              <a:t>N</a:t>
            </a:r>
            <a:r>
              <a:rPr lang="en-US" dirty="0" smtClean="0"/>
              <a:t>itrogen compounds (NO</a:t>
            </a:r>
            <a:r>
              <a:rPr lang="en-US" baseline="-25000" dirty="0" smtClean="0"/>
              <a:t>2</a:t>
            </a:r>
            <a:r>
              <a:rPr lang="en-US" dirty="0" smtClean="0"/>
              <a:t>)</a:t>
            </a:r>
          </a:p>
          <a:p>
            <a:pPr lvl="1"/>
            <a:r>
              <a:rPr lang="en-US" dirty="0" smtClean="0"/>
              <a:t>Sunlight</a:t>
            </a:r>
          </a:p>
          <a:p>
            <a:pPr lvl="1"/>
            <a:r>
              <a:rPr lang="en-US" dirty="0" smtClean="0"/>
              <a:t>Formation of ozone and other oxidants (PAN)</a:t>
            </a:r>
            <a:endParaRPr lang="en-US" dirty="0"/>
          </a:p>
        </p:txBody>
      </p:sp>
      <p:pic>
        <p:nvPicPr>
          <p:cNvPr id="6" name="Picture 2"/>
          <p:cNvPicPr>
            <a:picLocks noChangeAspect="1" noChangeArrowheads="1"/>
          </p:cNvPicPr>
          <p:nvPr/>
        </p:nvPicPr>
        <p:blipFill>
          <a:blip r:embed="rId2" cstate="print"/>
          <a:srcRect/>
          <a:stretch>
            <a:fillRect/>
          </a:stretch>
        </p:blipFill>
        <p:spPr bwMode="auto">
          <a:xfrm>
            <a:off x="4114800" y="4267200"/>
            <a:ext cx="3810000" cy="21336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333CC"/>
                </a:solidFill>
              </a:rPr>
              <a:t>Acid Rain Formation</a:t>
            </a:r>
            <a:endParaRPr lang="en-US" dirty="0">
              <a:solidFill>
                <a:srgbClr val="3333CC"/>
              </a:solidFill>
            </a:endParaRPr>
          </a:p>
        </p:txBody>
      </p:sp>
      <p:sp>
        <p:nvSpPr>
          <p:cNvPr id="3" name="Content Placeholder 2"/>
          <p:cNvSpPr>
            <a:spLocks noGrp="1"/>
          </p:cNvSpPr>
          <p:nvPr>
            <p:ph idx="1"/>
          </p:nvPr>
        </p:nvSpPr>
        <p:spPr/>
        <p:txBody>
          <a:bodyPr/>
          <a:lstStyle/>
          <a:p>
            <a:r>
              <a:rPr lang="en-US" dirty="0" smtClean="0"/>
              <a:t>This phenomenon came to attention in the 1970s</a:t>
            </a:r>
          </a:p>
          <a:p>
            <a:endParaRPr lang="en-US" dirty="0"/>
          </a:p>
          <a:p>
            <a:r>
              <a:rPr lang="en-US" dirty="0" smtClean="0"/>
              <a:t>Rainfall was becoming more acidic</a:t>
            </a:r>
          </a:p>
          <a:p>
            <a:r>
              <a:rPr lang="en-US" dirty="0" smtClean="0"/>
              <a:t>Presence of H</a:t>
            </a:r>
            <a:r>
              <a:rPr lang="en-US" baseline="-25000" dirty="0" smtClean="0"/>
              <a:t>2</a:t>
            </a:r>
            <a:r>
              <a:rPr lang="en-US" dirty="0" smtClean="0"/>
              <a:t>SO</a:t>
            </a:r>
            <a:r>
              <a:rPr lang="en-US" baseline="-25000" dirty="0" smtClean="0"/>
              <a:t>4</a:t>
            </a:r>
            <a:r>
              <a:rPr lang="en-US" dirty="0" smtClean="0"/>
              <a:t> (related to SO</a:t>
            </a:r>
            <a:r>
              <a:rPr lang="en-US" baseline="-25000" dirty="0" smtClean="0"/>
              <a:t>2</a:t>
            </a:r>
            <a:r>
              <a:rPr lang="en-US" dirty="0" smtClean="0"/>
              <a:t> from coal combustion) and HNO</a:t>
            </a:r>
            <a:r>
              <a:rPr lang="en-US" baseline="-25000" dirty="0" smtClean="0"/>
              <a:t>3</a:t>
            </a:r>
            <a:r>
              <a:rPr lang="en-US" dirty="0" smtClean="0"/>
              <a:t> (from NO</a:t>
            </a:r>
            <a:r>
              <a:rPr lang="en-US" baseline="-25000" dirty="0" smtClean="0"/>
              <a:t>2</a:t>
            </a:r>
            <a:r>
              <a:rPr lang="en-US" dirty="0" smtClean="0"/>
              <a:t>)</a:t>
            </a:r>
          </a:p>
          <a:p>
            <a:r>
              <a:rPr lang="en-US" dirty="0" smtClean="0"/>
              <a:t>Associated with forest decline</a:t>
            </a:r>
          </a:p>
          <a:p>
            <a:r>
              <a:rPr lang="en-US" dirty="0" smtClean="0">
                <a:solidFill>
                  <a:srgbClr val="FF0000"/>
                </a:solidFill>
              </a:rPr>
              <a:t>Importance of export of pollution!</a:t>
            </a:r>
            <a:r>
              <a:rPr lang="en-US" dirty="0" smtClean="0"/>
              <a:t> </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333CC"/>
                </a:solidFill>
              </a:rPr>
              <a:t>Effects of Acid Rain</a:t>
            </a:r>
            <a:endParaRPr lang="en-US" dirty="0">
              <a:solidFill>
                <a:srgbClr val="3333CC"/>
              </a:solidFill>
            </a:endParaRPr>
          </a:p>
        </p:txBody>
      </p:sp>
      <p:pic>
        <p:nvPicPr>
          <p:cNvPr id="3074" name="Picture 2"/>
          <p:cNvPicPr>
            <a:picLocks noGrp="1" noChangeAspect="1" noChangeArrowheads="1"/>
          </p:cNvPicPr>
          <p:nvPr>
            <p:ph idx="1"/>
          </p:nvPr>
        </p:nvPicPr>
        <p:blipFill>
          <a:blip r:embed="rId2" cstate="print"/>
          <a:srcRect/>
          <a:stretch>
            <a:fillRect/>
          </a:stretch>
        </p:blipFill>
        <p:spPr bwMode="auto">
          <a:xfrm>
            <a:off x="762000" y="1371600"/>
            <a:ext cx="3048000" cy="3048000"/>
          </a:xfrm>
          <a:prstGeom prst="rect">
            <a:avLst/>
          </a:prstGeom>
          <a:noFill/>
          <a:ln w="9525">
            <a:noFill/>
            <a:miter lim="800000"/>
            <a:headEnd/>
            <a:tailEnd/>
          </a:ln>
        </p:spPr>
      </p:pic>
      <p:pic>
        <p:nvPicPr>
          <p:cNvPr id="3076" name="Picture 4"/>
          <p:cNvPicPr>
            <a:picLocks noChangeAspect="1" noChangeArrowheads="1"/>
          </p:cNvPicPr>
          <p:nvPr/>
        </p:nvPicPr>
        <p:blipFill>
          <a:blip r:embed="rId3" cstate="print"/>
          <a:srcRect/>
          <a:stretch>
            <a:fillRect/>
          </a:stretch>
        </p:blipFill>
        <p:spPr bwMode="auto">
          <a:xfrm>
            <a:off x="3352800" y="3429000"/>
            <a:ext cx="5191125" cy="277177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333CC"/>
                </a:solidFill>
              </a:rPr>
              <a:t>Regional Transport of Pollution</a:t>
            </a:r>
            <a:endParaRPr lang="en-US" dirty="0">
              <a:solidFill>
                <a:srgbClr val="3333CC"/>
              </a:solidFill>
            </a:endParaRPr>
          </a:p>
        </p:txBody>
      </p:sp>
      <p:sp>
        <p:nvSpPr>
          <p:cNvPr id="3" name="Content Placeholder 2"/>
          <p:cNvSpPr>
            <a:spLocks noGrp="1"/>
          </p:cNvSpPr>
          <p:nvPr>
            <p:ph idx="1"/>
          </p:nvPr>
        </p:nvSpPr>
        <p:spPr/>
        <p:txBody>
          <a:bodyPr>
            <a:normAutofit fontScale="92500"/>
          </a:bodyPr>
          <a:lstStyle/>
          <a:p>
            <a:r>
              <a:rPr lang="en-US" dirty="0" smtClean="0"/>
              <a:t>Now recognized that one region affects another</a:t>
            </a:r>
          </a:p>
          <a:p>
            <a:r>
              <a:rPr lang="en-US" dirty="0" smtClean="0"/>
              <a:t>Power plants in </a:t>
            </a:r>
            <a:r>
              <a:rPr lang="en-US" dirty="0" err="1" smtClean="0"/>
              <a:t>midwest</a:t>
            </a:r>
            <a:r>
              <a:rPr lang="en-US" dirty="0" smtClean="0"/>
              <a:t> → East coast</a:t>
            </a:r>
          </a:p>
          <a:p>
            <a:r>
              <a:rPr lang="en-US" dirty="0" smtClean="0"/>
              <a:t>Pollution from CA → Rocky Mountains</a:t>
            </a:r>
          </a:p>
          <a:p>
            <a:endParaRPr lang="en-US" dirty="0"/>
          </a:p>
          <a:p>
            <a:r>
              <a:rPr lang="en-US" dirty="0" smtClean="0"/>
              <a:t>Pollution from Asia → N. America</a:t>
            </a:r>
          </a:p>
          <a:p>
            <a:endParaRPr lang="en-US" dirty="0"/>
          </a:p>
          <a:p>
            <a:r>
              <a:rPr lang="en-US" dirty="0" smtClean="0">
                <a:solidFill>
                  <a:srgbClr val="FF0000"/>
                </a:solidFill>
              </a:rPr>
              <a:t>What is “true” background?</a:t>
            </a:r>
          </a:p>
          <a:p>
            <a:r>
              <a:rPr lang="en-US" dirty="0" smtClean="0">
                <a:solidFill>
                  <a:srgbClr val="FF0000"/>
                </a:solidFill>
              </a:rPr>
              <a:t>How does this affect legislation?</a:t>
            </a:r>
            <a:endParaRPr lang="en-US"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Outline</a:t>
            </a:r>
            <a:endParaRPr lang="en-US" dirty="0">
              <a:solidFill>
                <a:srgbClr val="0070C0"/>
              </a:solidFill>
            </a:endParaRPr>
          </a:p>
        </p:txBody>
      </p:sp>
      <p:sp>
        <p:nvSpPr>
          <p:cNvPr id="3" name="Content Placeholder 2"/>
          <p:cNvSpPr>
            <a:spLocks noGrp="1"/>
          </p:cNvSpPr>
          <p:nvPr>
            <p:ph idx="1"/>
          </p:nvPr>
        </p:nvSpPr>
        <p:spPr/>
        <p:txBody>
          <a:bodyPr>
            <a:normAutofit fontScale="92500"/>
          </a:bodyPr>
          <a:lstStyle/>
          <a:p>
            <a:r>
              <a:rPr lang="en-US" dirty="0" smtClean="0"/>
              <a:t>Who are we, what do we do?</a:t>
            </a:r>
          </a:p>
          <a:p>
            <a:r>
              <a:rPr lang="en-US" dirty="0" smtClean="0"/>
              <a:t>Why do we do it</a:t>
            </a:r>
          </a:p>
          <a:p>
            <a:pPr lvl="1"/>
            <a:r>
              <a:rPr lang="en-US" dirty="0" smtClean="0"/>
              <a:t>It’s important</a:t>
            </a:r>
          </a:p>
          <a:p>
            <a:pPr lvl="1"/>
            <a:r>
              <a:rPr lang="en-US" dirty="0" smtClean="0"/>
              <a:t>It’s fun</a:t>
            </a:r>
          </a:p>
          <a:p>
            <a:r>
              <a:rPr lang="en-US" dirty="0" smtClean="0"/>
              <a:t>Why is it important?</a:t>
            </a:r>
          </a:p>
          <a:p>
            <a:r>
              <a:rPr lang="en-US" dirty="0" smtClean="0"/>
              <a:t>Summary of the course</a:t>
            </a:r>
          </a:p>
          <a:p>
            <a:r>
              <a:rPr lang="en-US" dirty="0" smtClean="0"/>
              <a:t>Basic atmospheric structure and circulation</a:t>
            </a:r>
          </a:p>
          <a:p>
            <a:r>
              <a:rPr lang="en-US" dirty="0" smtClean="0"/>
              <a:t>Properties of the atmospheric gas/liquid phases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333CC"/>
                </a:solidFill>
              </a:rPr>
              <a:t>Global Atmospheric Chemistry</a:t>
            </a:r>
            <a:endParaRPr lang="en-US" dirty="0">
              <a:solidFill>
                <a:srgbClr val="3333CC"/>
              </a:solidFill>
            </a:endParaRPr>
          </a:p>
        </p:txBody>
      </p:sp>
      <p:sp>
        <p:nvSpPr>
          <p:cNvPr id="3" name="Content Placeholder 2"/>
          <p:cNvSpPr>
            <a:spLocks noGrp="1"/>
          </p:cNvSpPr>
          <p:nvPr>
            <p:ph idx="1"/>
          </p:nvPr>
        </p:nvSpPr>
        <p:spPr/>
        <p:txBody>
          <a:bodyPr/>
          <a:lstStyle/>
          <a:p>
            <a:r>
              <a:rPr lang="en-US" dirty="0" smtClean="0"/>
              <a:t>Chemistry is a part of the Whole-Earth climate system</a:t>
            </a:r>
          </a:p>
          <a:p>
            <a:r>
              <a:rPr lang="en-US" dirty="0" smtClean="0"/>
              <a:t>Chemistry can affect climate </a:t>
            </a:r>
          </a:p>
          <a:p>
            <a:pPr lvl="1"/>
            <a:r>
              <a:rPr lang="en-US" dirty="0" smtClean="0"/>
              <a:t>Formation of aerosols, clouds</a:t>
            </a:r>
          </a:p>
          <a:p>
            <a:r>
              <a:rPr lang="en-US" dirty="0" smtClean="0"/>
              <a:t>Climate can affect chemistry</a:t>
            </a:r>
          </a:p>
          <a:p>
            <a:pPr lvl="1"/>
            <a:r>
              <a:rPr lang="en-US" dirty="0" smtClean="0"/>
              <a:t>Emissions</a:t>
            </a:r>
          </a:p>
          <a:p>
            <a:pPr lvl="1"/>
            <a:endParaRPr lang="en-US" dirty="0"/>
          </a:p>
          <a:p>
            <a:r>
              <a:rPr lang="en-US" dirty="0" smtClean="0">
                <a:solidFill>
                  <a:srgbClr val="FF0000"/>
                </a:solidFill>
              </a:rPr>
              <a:t>Need to consider system as a whole</a:t>
            </a:r>
            <a:endParaRPr lang="en-US" dirty="0">
              <a:solidFill>
                <a:srgbClr val="FF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3333CC"/>
                </a:solidFill>
              </a:rPr>
              <a:t>Course Outline</a:t>
            </a:r>
            <a:br>
              <a:rPr lang="en-US" dirty="0" smtClean="0">
                <a:solidFill>
                  <a:srgbClr val="3333CC"/>
                </a:solidFill>
              </a:rPr>
            </a:br>
            <a:r>
              <a:rPr lang="en-US" dirty="0" smtClean="0">
                <a:solidFill>
                  <a:srgbClr val="3333CC"/>
                </a:solidFill>
              </a:rPr>
              <a:t>“</a:t>
            </a:r>
            <a:r>
              <a:rPr lang="en-US" sz="3600" dirty="0" smtClean="0">
                <a:solidFill>
                  <a:srgbClr val="3333CC"/>
                </a:solidFill>
              </a:rPr>
              <a:t>Fundamentals” (online classes)</a:t>
            </a:r>
            <a:endParaRPr lang="en-US" sz="3600" dirty="0">
              <a:solidFill>
                <a:srgbClr val="3333CC"/>
              </a:solidFill>
            </a:endParaRPr>
          </a:p>
        </p:txBody>
      </p:sp>
      <p:sp>
        <p:nvSpPr>
          <p:cNvPr id="3" name="Content Placeholder 2"/>
          <p:cNvSpPr>
            <a:spLocks noGrp="1"/>
          </p:cNvSpPr>
          <p:nvPr>
            <p:ph idx="1"/>
          </p:nvPr>
        </p:nvSpPr>
        <p:spPr/>
        <p:txBody>
          <a:bodyPr>
            <a:normAutofit fontScale="92500"/>
          </a:bodyPr>
          <a:lstStyle/>
          <a:p>
            <a:r>
              <a:rPr lang="en-US" dirty="0" smtClean="0"/>
              <a:t>Lecture 1 (today) – Geoff Tyndall</a:t>
            </a:r>
          </a:p>
          <a:p>
            <a:pPr lvl="1"/>
            <a:r>
              <a:rPr lang="en-US" dirty="0" smtClean="0"/>
              <a:t>Fundamentals, history, how the atmosphere works</a:t>
            </a:r>
          </a:p>
          <a:p>
            <a:r>
              <a:rPr lang="en-US" dirty="0" smtClean="0"/>
              <a:t>Lecture 2 (Jan 25) – Alex Guenther and Christine </a:t>
            </a:r>
            <a:r>
              <a:rPr lang="en-US" dirty="0" err="1" smtClean="0"/>
              <a:t>Wiedinmyer</a:t>
            </a:r>
            <a:endParaRPr lang="en-US" dirty="0" smtClean="0"/>
          </a:p>
          <a:p>
            <a:pPr lvl="1"/>
            <a:r>
              <a:rPr lang="en-US" dirty="0"/>
              <a:t>Emissions (including </a:t>
            </a:r>
            <a:r>
              <a:rPr lang="en-US" dirty="0" err="1"/>
              <a:t>biogenics</a:t>
            </a:r>
            <a:r>
              <a:rPr lang="en-US" dirty="0"/>
              <a:t>, anthropogenic, biomass burning</a:t>
            </a:r>
            <a:r>
              <a:rPr lang="en-US" dirty="0" smtClean="0"/>
              <a:t>)</a:t>
            </a:r>
          </a:p>
          <a:p>
            <a:r>
              <a:rPr lang="en-US" dirty="0" smtClean="0"/>
              <a:t>Lecture 3 (Feb 1) – John Orlando</a:t>
            </a:r>
          </a:p>
          <a:p>
            <a:pPr lvl="1"/>
            <a:r>
              <a:rPr lang="en-US" dirty="0" smtClean="0"/>
              <a:t>Kinetics and Atmospheric Chemistry</a:t>
            </a:r>
          </a:p>
          <a:p>
            <a:pPr lvl="1"/>
            <a:r>
              <a:rPr lang="en-US" dirty="0" smtClean="0"/>
              <a:t>(to be given in Greensboro)</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333CC"/>
                </a:solidFill>
              </a:rPr>
              <a:t>Course Outline (2)</a:t>
            </a:r>
            <a:endParaRPr lang="en-US" dirty="0">
              <a:solidFill>
                <a:srgbClr val="3333CC"/>
              </a:solidFill>
            </a:endParaRPr>
          </a:p>
        </p:txBody>
      </p:sp>
      <p:sp>
        <p:nvSpPr>
          <p:cNvPr id="3" name="Content Placeholder 2"/>
          <p:cNvSpPr>
            <a:spLocks noGrp="1"/>
          </p:cNvSpPr>
          <p:nvPr>
            <p:ph idx="1"/>
          </p:nvPr>
        </p:nvSpPr>
        <p:spPr/>
        <p:txBody>
          <a:bodyPr/>
          <a:lstStyle/>
          <a:p>
            <a:r>
              <a:rPr lang="en-US" dirty="0" smtClean="0"/>
              <a:t>Lecture 4 (Feb 8) – Sasha </a:t>
            </a:r>
            <a:r>
              <a:rPr lang="en-US" dirty="0" err="1" smtClean="0"/>
              <a:t>Madronich</a:t>
            </a:r>
            <a:endParaRPr lang="en-US" dirty="0" smtClean="0"/>
          </a:p>
          <a:p>
            <a:pPr lvl="1"/>
            <a:r>
              <a:rPr lang="en-US" dirty="0"/>
              <a:t>Photochemistry of atmospheric species</a:t>
            </a:r>
            <a:endParaRPr lang="en-US" dirty="0" smtClean="0"/>
          </a:p>
          <a:p>
            <a:r>
              <a:rPr lang="en-US" dirty="0" smtClean="0"/>
              <a:t>Lecture 5 (Feb 15) – Mary Barth</a:t>
            </a:r>
          </a:p>
          <a:p>
            <a:pPr lvl="1"/>
            <a:r>
              <a:rPr lang="en-US" dirty="0" smtClean="0"/>
              <a:t>Clouds, reactions </a:t>
            </a:r>
            <a:r>
              <a:rPr lang="en-US" dirty="0"/>
              <a:t>in solutions</a:t>
            </a:r>
          </a:p>
          <a:p>
            <a:r>
              <a:rPr lang="en-US" dirty="0" smtClean="0"/>
              <a:t>Lecture 6 (Feb 15) – Steve Massie</a:t>
            </a:r>
          </a:p>
          <a:p>
            <a:pPr lvl="1"/>
            <a:r>
              <a:rPr lang="en-US" dirty="0" smtClean="0"/>
              <a:t>Aerosols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3333CC"/>
                </a:solidFill>
              </a:rPr>
              <a:t>Course Outline (3)</a:t>
            </a:r>
            <a:br>
              <a:rPr lang="en-US" dirty="0" smtClean="0">
                <a:solidFill>
                  <a:srgbClr val="3333CC"/>
                </a:solidFill>
              </a:rPr>
            </a:br>
            <a:r>
              <a:rPr lang="en-US" sz="3600" dirty="0" smtClean="0">
                <a:solidFill>
                  <a:srgbClr val="3333CC"/>
                </a:solidFill>
              </a:rPr>
              <a:t>“Applications” (in Boulder)</a:t>
            </a:r>
            <a:endParaRPr lang="en-US" sz="3600" dirty="0"/>
          </a:p>
        </p:txBody>
      </p:sp>
      <p:sp>
        <p:nvSpPr>
          <p:cNvPr id="3" name="Content Placeholder 2"/>
          <p:cNvSpPr>
            <a:spLocks noGrp="1"/>
          </p:cNvSpPr>
          <p:nvPr>
            <p:ph idx="1"/>
          </p:nvPr>
        </p:nvSpPr>
        <p:spPr/>
        <p:txBody>
          <a:bodyPr>
            <a:normAutofit fontScale="92500" lnSpcReduction="10000"/>
          </a:bodyPr>
          <a:lstStyle/>
          <a:p>
            <a:r>
              <a:rPr lang="en-US" dirty="0" smtClean="0"/>
              <a:t>Week of March 7 – 11</a:t>
            </a:r>
          </a:p>
          <a:p>
            <a:r>
              <a:rPr lang="en-US" dirty="0" smtClean="0"/>
              <a:t>Lectures in morning, hands-on in afternoon</a:t>
            </a:r>
          </a:p>
          <a:p>
            <a:r>
              <a:rPr lang="en-US" dirty="0" smtClean="0"/>
              <a:t>Nitrogen compounds (Frank </a:t>
            </a:r>
            <a:r>
              <a:rPr lang="en-US" dirty="0" err="1" smtClean="0"/>
              <a:t>Flocke</a:t>
            </a:r>
            <a:r>
              <a:rPr lang="en-US" dirty="0" smtClean="0"/>
              <a:t>)</a:t>
            </a:r>
          </a:p>
          <a:p>
            <a:r>
              <a:rPr lang="en-US" dirty="0" smtClean="0"/>
              <a:t>Organic compounds (John Orlando and Geoff Tyndall)</a:t>
            </a:r>
          </a:p>
          <a:p>
            <a:r>
              <a:rPr lang="en-US" dirty="0" smtClean="0"/>
              <a:t>Aerosol measurements (Jim Smith and Steve Massie)</a:t>
            </a:r>
          </a:p>
          <a:p>
            <a:r>
              <a:rPr lang="en-US" dirty="0" smtClean="0"/>
              <a:t>Tropospheric Ozone (Sasha </a:t>
            </a:r>
            <a:r>
              <a:rPr lang="en-US" dirty="0" err="1" smtClean="0"/>
              <a:t>Madronich</a:t>
            </a:r>
            <a:r>
              <a:rPr lang="en-US" dirty="0" smtClean="0"/>
              <a:t> and Gabi </a:t>
            </a:r>
            <a:r>
              <a:rPr lang="en-US" dirty="0" err="1" smtClean="0"/>
              <a:t>Pfister</a:t>
            </a:r>
            <a:r>
              <a:rPr lang="en-US" dirty="0" smtClean="0"/>
              <a:t>)</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3333CC"/>
                </a:solidFill>
              </a:rPr>
              <a:t>Course Outline (4)</a:t>
            </a:r>
            <a:br>
              <a:rPr lang="en-US" dirty="0" smtClean="0">
                <a:solidFill>
                  <a:srgbClr val="3333CC"/>
                </a:solidFill>
              </a:rPr>
            </a:br>
            <a:r>
              <a:rPr lang="en-US" sz="3600" dirty="0" smtClean="0">
                <a:solidFill>
                  <a:srgbClr val="3333CC"/>
                </a:solidFill>
              </a:rPr>
              <a:t>“Applications” (</a:t>
            </a:r>
            <a:r>
              <a:rPr lang="en-US" sz="3600" dirty="0" err="1" smtClean="0">
                <a:solidFill>
                  <a:srgbClr val="3333CC"/>
                </a:solidFill>
              </a:rPr>
              <a:t>ctd</a:t>
            </a:r>
            <a:r>
              <a:rPr lang="en-US" sz="3600" dirty="0" smtClean="0">
                <a:solidFill>
                  <a:srgbClr val="3333CC"/>
                </a:solidFill>
              </a:rPr>
              <a:t>)</a:t>
            </a:r>
            <a:endParaRPr lang="en-US" sz="3600" dirty="0"/>
          </a:p>
        </p:txBody>
      </p:sp>
      <p:sp>
        <p:nvSpPr>
          <p:cNvPr id="3" name="Content Placeholder 2"/>
          <p:cNvSpPr>
            <a:spLocks noGrp="1"/>
          </p:cNvSpPr>
          <p:nvPr>
            <p:ph idx="1"/>
          </p:nvPr>
        </p:nvSpPr>
        <p:spPr/>
        <p:txBody>
          <a:bodyPr>
            <a:normAutofit fontScale="92500" lnSpcReduction="10000"/>
          </a:bodyPr>
          <a:lstStyle/>
          <a:p>
            <a:r>
              <a:rPr lang="en-US" dirty="0"/>
              <a:t>Atmospheric Chemistry and </a:t>
            </a:r>
            <a:r>
              <a:rPr lang="en-US" dirty="0" smtClean="0"/>
              <a:t>Climate (Jean-Francois </a:t>
            </a:r>
            <a:r>
              <a:rPr lang="en-US" dirty="0" err="1" smtClean="0"/>
              <a:t>Lamarque</a:t>
            </a:r>
            <a:r>
              <a:rPr lang="en-US" dirty="0" smtClean="0"/>
              <a:t>)</a:t>
            </a:r>
          </a:p>
          <a:p>
            <a:r>
              <a:rPr lang="en-US" dirty="0" smtClean="0"/>
              <a:t>Hands on:</a:t>
            </a:r>
          </a:p>
          <a:p>
            <a:r>
              <a:rPr lang="en-US" dirty="0"/>
              <a:t>Field Measurements </a:t>
            </a:r>
            <a:r>
              <a:rPr lang="en-US" dirty="0" smtClean="0"/>
              <a:t>techniques</a:t>
            </a:r>
          </a:p>
          <a:p>
            <a:pPr lvl="1"/>
            <a:r>
              <a:rPr lang="en-US" dirty="0" smtClean="0"/>
              <a:t>Frank </a:t>
            </a:r>
            <a:r>
              <a:rPr lang="en-US" dirty="0" err="1" smtClean="0"/>
              <a:t>Flocke</a:t>
            </a:r>
            <a:r>
              <a:rPr lang="en-US" dirty="0" smtClean="0"/>
              <a:t>, Eric </a:t>
            </a:r>
            <a:r>
              <a:rPr lang="en-US" dirty="0" err="1" smtClean="0"/>
              <a:t>Apel</a:t>
            </a:r>
            <a:r>
              <a:rPr lang="en-US" dirty="0" smtClean="0"/>
              <a:t>, Jim Smith</a:t>
            </a:r>
          </a:p>
          <a:p>
            <a:r>
              <a:rPr lang="en-US" dirty="0"/>
              <a:t>Remote </a:t>
            </a:r>
            <a:r>
              <a:rPr lang="en-US" dirty="0" smtClean="0"/>
              <a:t>Sensing</a:t>
            </a:r>
          </a:p>
          <a:p>
            <a:pPr lvl="1"/>
            <a:r>
              <a:rPr lang="en-US" dirty="0" smtClean="0"/>
              <a:t>Steve Massie</a:t>
            </a:r>
          </a:p>
          <a:p>
            <a:r>
              <a:rPr lang="en-US" dirty="0" smtClean="0"/>
              <a:t>Atmospheric Modeling</a:t>
            </a:r>
          </a:p>
          <a:p>
            <a:pPr lvl="1"/>
            <a:r>
              <a:rPr lang="en-US" dirty="0" smtClean="0"/>
              <a:t>Louisa Emmons</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333CC"/>
                </a:solidFill>
              </a:rPr>
              <a:t>Time to meet you!</a:t>
            </a:r>
            <a:endParaRPr lang="en-US" dirty="0">
              <a:solidFill>
                <a:srgbClr val="3333CC"/>
              </a:solidFill>
            </a:endParaRPr>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333CC"/>
                </a:solidFill>
              </a:rPr>
              <a:t>Regions of the Atmosphere</a:t>
            </a:r>
            <a:endParaRPr lang="en-US" dirty="0">
              <a:solidFill>
                <a:srgbClr val="3333CC"/>
              </a:solidFill>
            </a:endParaRPr>
          </a:p>
        </p:txBody>
      </p:sp>
      <p:sp>
        <p:nvSpPr>
          <p:cNvPr id="3" name="Content Placeholder 2"/>
          <p:cNvSpPr>
            <a:spLocks noGrp="1"/>
          </p:cNvSpPr>
          <p:nvPr>
            <p:ph idx="1"/>
          </p:nvPr>
        </p:nvSpPr>
        <p:spPr/>
        <p:txBody>
          <a:bodyPr/>
          <a:lstStyle/>
          <a:p>
            <a:r>
              <a:rPr lang="en-US" dirty="0" smtClean="0"/>
              <a:t>Atmosphere naturally divided into regions based on temperature profile</a:t>
            </a:r>
          </a:p>
          <a:p>
            <a:r>
              <a:rPr lang="en-US" dirty="0" smtClean="0"/>
              <a:t>Different chemical regimes, too</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762000" y="571500"/>
            <a:ext cx="7315200" cy="5486400"/>
          </a:xfrm>
          <a:prstGeom prst="rect">
            <a:avLst/>
          </a:prstGeom>
          <a:noFill/>
          <a:ln w="9525">
            <a:noFill/>
            <a:miter lim="800000"/>
            <a:headEnd/>
            <a:tailEnd/>
          </a:ln>
        </p:spPr>
      </p:pic>
      <p:sp>
        <p:nvSpPr>
          <p:cNvPr id="5" name="TextBox 4"/>
          <p:cNvSpPr txBox="1"/>
          <p:nvPr/>
        </p:nvSpPr>
        <p:spPr>
          <a:xfrm>
            <a:off x="1295400" y="6248400"/>
            <a:ext cx="3225948" cy="369332"/>
          </a:xfrm>
          <a:prstGeom prst="rect">
            <a:avLst/>
          </a:prstGeom>
          <a:noFill/>
        </p:spPr>
        <p:txBody>
          <a:bodyPr wrap="none" rtlCol="0">
            <a:spAutoFit/>
          </a:bodyPr>
          <a:lstStyle/>
          <a:p>
            <a:r>
              <a:rPr lang="en-US" dirty="0" smtClean="0"/>
              <a:t>From </a:t>
            </a:r>
            <a:r>
              <a:rPr lang="en-US" dirty="0" err="1" smtClean="0"/>
              <a:t>Lutgens</a:t>
            </a:r>
            <a:r>
              <a:rPr lang="en-US" dirty="0" smtClean="0"/>
              <a:t> and </a:t>
            </a:r>
            <a:r>
              <a:rPr lang="en-US" dirty="0" err="1" smtClean="0"/>
              <a:t>Tarbuck</a:t>
            </a:r>
            <a:r>
              <a:rPr lang="en-US" dirty="0" smtClean="0"/>
              <a:t>, 2001</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3333CC"/>
                </a:solidFill>
              </a:rPr>
              <a:t>Structure of the Atmosphere</a:t>
            </a:r>
            <a:endParaRPr lang="en-US" sz="4000" dirty="0">
              <a:solidFill>
                <a:srgbClr val="3333CC"/>
              </a:solidFill>
            </a:endParaRPr>
          </a:p>
        </p:txBody>
      </p:sp>
      <p:sp>
        <p:nvSpPr>
          <p:cNvPr id="3" name="Content Placeholder 2"/>
          <p:cNvSpPr>
            <a:spLocks noGrp="1"/>
          </p:cNvSpPr>
          <p:nvPr>
            <p:ph idx="1"/>
          </p:nvPr>
        </p:nvSpPr>
        <p:spPr/>
        <p:txBody>
          <a:bodyPr/>
          <a:lstStyle/>
          <a:p>
            <a:r>
              <a:rPr lang="en-US" dirty="0" smtClean="0"/>
              <a:t>Troposphere (contains 90% of atmosphere)</a:t>
            </a:r>
          </a:p>
          <a:p>
            <a:r>
              <a:rPr lang="en-US" dirty="0" smtClean="0"/>
              <a:t>Heated at surface by ground (caused by solar radiation) </a:t>
            </a:r>
          </a:p>
          <a:p>
            <a:r>
              <a:rPr lang="en-US" dirty="0" smtClean="0"/>
              <a:t>Temperature falls with altitude</a:t>
            </a:r>
          </a:p>
          <a:p>
            <a:r>
              <a:rPr lang="en-US" dirty="0" smtClean="0"/>
              <a:t>Troposphere is often turbulent</a:t>
            </a:r>
          </a:p>
          <a:p>
            <a:pPr lvl="1"/>
            <a:r>
              <a:rPr lang="en-US" dirty="0" smtClean="0"/>
              <a:t>Weather patterns</a:t>
            </a:r>
          </a:p>
          <a:p>
            <a:pPr lvl="1"/>
            <a:r>
              <a:rPr lang="en-US" dirty="0" smtClean="0"/>
              <a:t>Vertical mixing</a:t>
            </a:r>
          </a:p>
          <a:p>
            <a:pPr lvl="1"/>
            <a:r>
              <a:rPr lang="en-US" dirty="0" smtClean="0">
                <a:solidFill>
                  <a:srgbClr val="FF0000"/>
                </a:solidFill>
              </a:rPr>
              <a:t>Chemicals mix over timescales days - weeks</a:t>
            </a:r>
            <a:endParaRPr lang="en-US" dirty="0">
              <a:solidFill>
                <a:srgbClr val="FF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333CC"/>
                </a:solidFill>
              </a:rPr>
              <a:t>Atmospheric Circulation</a:t>
            </a:r>
            <a:endParaRPr lang="en-US" dirty="0">
              <a:solidFill>
                <a:srgbClr val="3333CC"/>
              </a:solidFill>
            </a:endParaRPr>
          </a:p>
        </p:txBody>
      </p:sp>
      <p:sp>
        <p:nvSpPr>
          <p:cNvPr id="3" name="Content Placeholder 2"/>
          <p:cNvSpPr>
            <a:spLocks noGrp="1"/>
          </p:cNvSpPr>
          <p:nvPr>
            <p:ph idx="1"/>
          </p:nvPr>
        </p:nvSpPr>
        <p:spPr/>
        <p:txBody>
          <a:bodyPr/>
          <a:lstStyle/>
          <a:p>
            <a:r>
              <a:rPr lang="en-US" dirty="0" smtClean="0"/>
              <a:t>Circulation patterns are a result of energy from sun</a:t>
            </a:r>
          </a:p>
          <a:p>
            <a:r>
              <a:rPr lang="en-US" dirty="0" smtClean="0"/>
              <a:t>Heating maximum at the Equator/Tropics</a:t>
            </a:r>
          </a:p>
          <a:p>
            <a:r>
              <a:rPr lang="en-US" dirty="0" smtClean="0"/>
              <a:t>Air rises convectively in Tropics</a:t>
            </a:r>
          </a:p>
          <a:p>
            <a:r>
              <a:rPr lang="en-US" dirty="0" smtClean="0"/>
              <a:t>Moves </a:t>
            </a:r>
            <a:r>
              <a:rPr lang="en-US" dirty="0" err="1" smtClean="0"/>
              <a:t>poleward</a:t>
            </a:r>
            <a:r>
              <a:rPr lang="en-US" dirty="0" smtClean="0"/>
              <a:t>, then descends</a:t>
            </a:r>
          </a:p>
          <a:p>
            <a:r>
              <a:rPr lang="en-US" dirty="0" smtClean="0"/>
              <a:t>Sets up “Hadley Cells”</a:t>
            </a:r>
          </a:p>
          <a:p>
            <a:r>
              <a:rPr lang="en-US" dirty="0" smtClean="0"/>
              <a:t>Air returns to Equator: </a:t>
            </a:r>
            <a:r>
              <a:rPr lang="en-US" dirty="0" err="1" smtClean="0"/>
              <a:t>Coriolis</a:t>
            </a:r>
            <a:r>
              <a:rPr lang="en-US" dirty="0" smtClean="0"/>
              <a:t> force moves it to west “Trade Winds”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dirty="0" smtClean="0">
                <a:solidFill>
                  <a:srgbClr val="3333CC"/>
                </a:solidFill>
              </a:rPr>
              <a:t>What is NCAR?</a:t>
            </a:r>
          </a:p>
        </p:txBody>
      </p:sp>
      <p:sp>
        <p:nvSpPr>
          <p:cNvPr id="15363" name="Rectangle 3"/>
          <p:cNvSpPr>
            <a:spLocks noGrp="1" noChangeArrowheads="1"/>
          </p:cNvSpPr>
          <p:nvPr>
            <p:ph type="body" idx="1"/>
          </p:nvPr>
        </p:nvSpPr>
        <p:spPr/>
        <p:txBody>
          <a:bodyPr/>
          <a:lstStyle/>
          <a:p>
            <a:pPr eaLnBrk="1" hangingPunct="1"/>
            <a:r>
              <a:rPr lang="en-US" dirty="0" smtClean="0"/>
              <a:t>Part of the National Science Foundation </a:t>
            </a:r>
          </a:p>
          <a:p>
            <a:pPr eaLnBrk="1" hangingPunct="1"/>
            <a:r>
              <a:rPr lang="en-US" dirty="0" smtClean="0"/>
              <a:t>Both a laboratory and a facility</a:t>
            </a:r>
          </a:p>
          <a:p>
            <a:pPr eaLnBrk="1" hangingPunct="1"/>
            <a:r>
              <a:rPr lang="en-US" dirty="0" smtClean="0"/>
              <a:t>Support the University community</a:t>
            </a:r>
          </a:p>
          <a:p>
            <a:pPr eaLnBrk="1" hangingPunct="1"/>
            <a:r>
              <a:rPr lang="en-US" dirty="0" smtClean="0"/>
              <a:t>Improve research opportunities through collaboration</a:t>
            </a:r>
          </a:p>
          <a:p>
            <a:pPr eaLnBrk="1" hangingPunct="1"/>
            <a:r>
              <a:rPr lang="en-US" dirty="0" smtClean="0"/>
              <a:t>Study composition, meteorology, climate</a:t>
            </a:r>
          </a:p>
          <a:p>
            <a:pPr eaLnBrk="1" hangingPunct="1"/>
            <a:r>
              <a:rPr lang="en-US" dirty="0" smtClean="0"/>
              <a:t>Both “pure” and applied research</a:t>
            </a:r>
          </a:p>
          <a:p>
            <a:pPr eaLnBrk="1" hangingPunct="1">
              <a:buFontTx/>
              <a:buNone/>
            </a:pPr>
            <a:endParaRPr lang="en-US"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2505075" y="1028700"/>
            <a:ext cx="4133850" cy="48006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333CC"/>
                </a:solidFill>
              </a:rPr>
              <a:t>Importance of Tropics</a:t>
            </a:r>
            <a:endParaRPr lang="en-US" dirty="0">
              <a:solidFill>
                <a:srgbClr val="3333CC"/>
              </a:solidFill>
            </a:endParaRPr>
          </a:p>
        </p:txBody>
      </p:sp>
      <p:sp>
        <p:nvSpPr>
          <p:cNvPr id="3" name="Content Placeholder 2"/>
          <p:cNvSpPr>
            <a:spLocks noGrp="1"/>
          </p:cNvSpPr>
          <p:nvPr>
            <p:ph idx="1"/>
          </p:nvPr>
        </p:nvSpPr>
        <p:spPr/>
        <p:txBody>
          <a:bodyPr/>
          <a:lstStyle/>
          <a:p>
            <a:r>
              <a:rPr lang="en-US" dirty="0" smtClean="0"/>
              <a:t>Tropics are very active chemically</a:t>
            </a:r>
          </a:p>
          <a:p>
            <a:r>
              <a:rPr lang="en-US" dirty="0" smtClean="0"/>
              <a:t>Moist, hot region, with plenty of sunlight</a:t>
            </a:r>
          </a:p>
          <a:p>
            <a:r>
              <a:rPr lang="en-US" dirty="0" smtClean="0"/>
              <a:t>Also convection lifts chemicals here</a:t>
            </a:r>
          </a:p>
          <a:p>
            <a:endParaRPr lang="en-US" dirty="0"/>
          </a:p>
          <a:p>
            <a:r>
              <a:rPr lang="en-US" dirty="0" smtClean="0"/>
              <a:t>“Tropical Pipe” main way to get chemicals from ground level to upper troposphere</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333CC"/>
                </a:solidFill>
              </a:rPr>
              <a:t>The </a:t>
            </a:r>
            <a:r>
              <a:rPr lang="en-US" dirty="0" err="1" smtClean="0">
                <a:solidFill>
                  <a:srgbClr val="3333CC"/>
                </a:solidFill>
              </a:rPr>
              <a:t>Tropopause</a:t>
            </a:r>
            <a:endParaRPr lang="en-US" dirty="0">
              <a:solidFill>
                <a:srgbClr val="3333CC"/>
              </a:solidFill>
            </a:endParaRPr>
          </a:p>
        </p:txBody>
      </p:sp>
      <p:sp>
        <p:nvSpPr>
          <p:cNvPr id="3" name="Content Placeholder 2"/>
          <p:cNvSpPr>
            <a:spLocks noGrp="1"/>
          </p:cNvSpPr>
          <p:nvPr>
            <p:ph idx="1"/>
          </p:nvPr>
        </p:nvSpPr>
        <p:spPr/>
        <p:txBody>
          <a:bodyPr>
            <a:normAutofit lnSpcReduction="10000"/>
          </a:bodyPr>
          <a:lstStyle/>
          <a:p>
            <a:r>
              <a:rPr lang="en-US" dirty="0" smtClean="0"/>
              <a:t>The coldest part of the troposphere is the </a:t>
            </a:r>
            <a:r>
              <a:rPr lang="en-US" dirty="0" err="1" smtClean="0"/>
              <a:t>tropopause</a:t>
            </a:r>
            <a:endParaRPr lang="en-US" dirty="0" smtClean="0"/>
          </a:p>
          <a:p>
            <a:r>
              <a:rPr lang="en-US" dirty="0" smtClean="0"/>
              <a:t>Defined by various means</a:t>
            </a:r>
          </a:p>
          <a:p>
            <a:pPr lvl="1"/>
            <a:r>
              <a:rPr lang="en-US" dirty="0" smtClean="0"/>
              <a:t>Thermal </a:t>
            </a:r>
            <a:r>
              <a:rPr lang="en-US" dirty="0" err="1" smtClean="0"/>
              <a:t>tropopause</a:t>
            </a:r>
            <a:endParaRPr lang="en-US" dirty="0" smtClean="0"/>
          </a:p>
          <a:p>
            <a:pPr lvl="1"/>
            <a:r>
              <a:rPr lang="en-US" dirty="0" smtClean="0"/>
              <a:t>Chemical </a:t>
            </a:r>
            <a:r>
              <a:rPr lang="en-US" dirty="0" err="1" smtClean="0"/>
              <a:t>tropopause</a:t>
            </a:r>
            <a:endParaRPr lang="en-US" dirty="0" smtClean="0"/>
          </a:p>
          <a:p>
            <a:r>
              <a:rPr lang="en-US" dirty="0" smtClean="0"/>
              <a:t>Height varies from 16 km (Tropics) to 10 km (Poles)</a:t>
            </a:r>
            <a:endParaRPr lang="en-US" dirty="0"/>
          </a:p>
          <a:p>
            <a:r>
              <a:rPr lang="en-US" dirty="0" smtClean="0"/>
              <a:t>As a result of the very low temperature (195-200 K) acts to trap out water vapor</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3333CC"/>
                </a:solidFill>
              </a:rPr>
              <a:t>Strat-Trop</a:t>
            </a:r>
            <a:r>
              <a:rPr lang="en-US" dirty="0" smtClean="0">
                <a:solidFill>
                  <a:srgbClr val="3333CC"/>
                </a:solidFill>
              </a:rPr>
              <a:t> Exchange</a:t>
            </a:r>
            <a:endParaRPr lang="en-US" dirty="0">
              <a:solidFill>
                <a:srgbClr val="3333CC"/>
              </a:solidFill>
            </a:endParaRPr>
          </a:p>
        </p:txBody>
      </p:sp>
      <p:pic>
        <p:nvPicPr>
          <p:cNvPr id="18434" name="Picture 2"/>
          <p:cNvPicPr>
            <a:picLocks noGrp="1" noChangeAspect="1" noChangeArrowheads="1"/>
          </p:cNvPicPr>
          <p:nvPr>
            <p:ph idx="1"/>
          </p:nvPr>
        </p:nvPicPr>
        <p:blipFill>
          <a:blip r:embed="rId2" cstate="print"/>
          <a:srcRect/>
          <a:stretch>
            <a:fillRect/>
          </a:stretch>
        </p:blipFill>
        <p:spPr bwMode="auto">
          <a:xfrm>
            <a:off x="1143000" y="1066800"/>
            <a:ext cx="7010400" cy="52578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333CC"/>
                </a:solidFill>
              </a:rPr>
              <a:t>The Stratosphere</a:t>
            </a:r>
            <a:endParaRPr lang="en-US" dirty="0">
              <a:solidFill>
                <a:srgbClr val="3333CC"/>
              </a:solidFill>
            </a:endParaRPr>
          </a:p>
        </p:txBody>
      </p:sp>
      <p:sp>
        <p:nvSpPr>
          <p:cNvPr id="3" name="Content Placeholder 2"/>
          <p:cNvSpPr>
            <a:spLocks noGrp="1"/>
          </p:cNvSpPr>
          <p:nvPr>
            <p:ph idx="1"/>
          </p:nvPr>
        </p:nvSpPr>
        <p:spPr/>
        <p:txBody>
          <a:bodyPr/>
          <a:lstStyle/>
          <a:p>
            <a:r>
              <a:rPr lang="en-US" dirty="0" smtClean="0"/>
              <a:t>Region where much of ozone exists (20-40 km)</a:t>
            </a:r>
          </a:p>
          <a:p>
            <a:r>
              <a:rPr lang="en-US" dirty="0" smtClean="0"/>
              <a:t>Heated by absorption of solar UV by O</a:t>
            </a:r>
            <a:r>
              <a:rPr lang="en-US" baseline="-25000" dirty="0" smtClean="0"/>
              <a:t>3</a:t>
            </a:r>
            <a:r>
              <a:rPr lang="en-US" dirty="0" smtClean="0"/>
              <a:t> </a:t>
            </a:r>
          </a:p>
          <a:p>
            <a:r>
              <a:rPr lang="en-US" dirty="0" smtClean="0"/>
              <a:t>Temperature increases with altitude</a:t>
            </a:r>
          </a:p>
          <a:p>
            <a:r>
              <a:rPr lang="en-US" dirty="0" smtClean="0"/>
              <a:t>Temperature increase makes it very stable (stratified)</a:t>
            </a:r>
          </a:p>
          <a:p>
            <a:r>
              <a:rPr lang="en-US" dirty="0" smtClean="0"/>
              <a:t>Timescale for vertical transport of gases can become very long (≈ years) </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333CC"/>
                </a:solidFill>
              </a:rPr>
              <a:t>Basic Ozone Chemistry</a:t>
            </a:r>
            <a:endParaRPr lang="en-US" dirty="0">
              <a:solidFill>
                <a:srgbClr val="3333CC"/>
              </a:solidFill>
            </a:endParaRPr>
          </a:p>
        </p:txBody>
      </p:sp>
      <p:sp>
        <p:nvSpPr>
          <p:cNvPr id="3" name="Content Placeholder 2"/>
          <p:cNvSpPr>
            <a:spLocks noGrp="1"/>
          </p:cNvSpPr>
          <p:nvPr>
            <p:ph idx="1"/>
          </p:nvPr>
        </p:nvSpPr>
        <p:spPr/>
        <p:txBody>
          <a:bodyPr>
            <a:normAutofit lnSpcReduction="10000"/>
          </a:bodyPr>
          <a:lstStyle/>
          <a:p>
            <a:r>
              <a:rPr lang="en-US" dirty="0" smtClean="0"/>
              <a:t>Oxygen </a:t>
            </a:r>
            <a:r>
              <a:rPr lang="en-US" dirty="0" err="1" smtClean="0"/>
              <a:t>photodissociated</a:t>
            </a:r>
            <a:r>
              <a:rPr lang="en-US" dirty="0" smtClean="0"/>
              <a:t> by deep UV</a:t>
            </a:r>
          </a:p>
          <a:p>
            <a:r>
              <a:rPr lang="en-US" dirty="0" smtClean="0"/>
              <a:t>O</a:t>
            </a:r>
            <a:r>
              <a:rPr lang="en-US" baseline="-25000" dirty="0" smtClean="0"/>
              <a:t>2</a:t>
            </a:r>
            <a:r>
              <a:rPr lang="en-US" dirty="0" smtClean="0"/>
              <a:t> + h</a:t>
            </a:r>
            <a:r>
              <a:rPr lang="el-GR" dirty="0" smtClean="0"/>
              <a:t>ν</a:t>
            </a:r>
            <a:r>
              <a:rPr lang="en-US" dirty="0" smtClean="0"/>
              <a:t> → O + O</a:t>
            </a:r>
          </a:p>
          <a:p>
            <a:r>
              <a:rPr lang="en-US" dirty="0" smtClean="0"/>
              <a:t>O + O</a:t>
            </a:r>
            <a:r>
              <a:rPr lang="en-US" baseline="-25000" dirty="0" smtClean="0"/>
              <a:t>2</a:t>
            </a:r>
            <a:r>
              <a:rPr lang="en-US" dirty="0" smtClean="0"/>
              <a:t> → O</a:t>
            </a:r>
            <a:r>
              <a:rPr lang="en-US" baseline="-25000" dirty="0" smtClean="0"/>
              <a:t>3</a:t>
            </a:r>
            <a:r>
              <a:rPr lang="en-US" dirty="0" smtClean="0"/>
              <a:t> </a:t>
            </a:r>
          </a:p>
          <a:p>
            <a:endParaRPr lang="en-US" dirty="0"/>
          </a:p>
          <a:p>
            <a:r>
              <a:rPr lang="en-US" dirty="0" smtClean="0"/>
              <a:t>O</a:t>
            </a:r>
            <a:r>
              <a:rPr lang="en-US" baseline="-25000" dirty="0" smtClean="0"/>
              <a:t>3</a:t>
            </a:r>
            <a:r>
              <a:rPr lang="en-US" dirty="0" smtClean="0"/>
              <a:t> photolysis in near UV - leads to heating</a:t>
            </a:r>
          </a:p>
          <a:p>
            <a:r>
              <a:rPr lang="en-US" dirty="0" smtClean="0"/>
              <a:t>O</a:t>
            </a:r>
            <a:r>
              <a:rPr lang="en-US" baseline="-25000" dirty="0" smtClean="0"/>
              <a:t>3</a:t>
            </a:r>
            <a:r>
              <a:rPr lang="en-US" dirty="0" smtClean="0"/>
              <a:t> h</a:t>
            </a:r>
            <a:r>
              <a:rPr lang="el-GR" dirty="0" smtClean="0"/>
              <a:t>ν</a:t>
            </a:r>
            <a:r>
              <a:rPr lang="en-US" dirty="0" smtClean="0"/>
              <a:t> → O + O</a:t>
            </a:r>
            <a:r>
              <a:rPr lang="en-US" baseline="-25000" dirty="0" smtClean="0"/>
              <a:t>2</a:t>
            </a:r>
            <a:r>
              <a:rPr lang="en-US" dirty="0" smtClean="0"/>
              <a:t> </a:t>
            </a:r>
          </a:p>
          <a:p>
            <a:r>
              <a:rPr lang="en-US" dirty="0" smtClean="0"/>
              <a:t>Chain termination</a:t>
            </a:r>
          </a:p>
          <a:p>
            <a:r>
              <a:rPr lang="en-US" dirty="0" smtClean="0"/>
              <a:t>O + O</a:t>
            </a:r>
            <a:r>
              <a:rPr lang="en-US" baseline="-25000" dirty="0" smtClean="0"/>
              <a:t>3</a:t>
            </a:r>
            <a:r>
              <a:rPr lang="en-US" dirty="0" smtClean="0"/>
              <a:t> → O</a:t>
            </a:r>
            <a:r>
              <a:rPr lang="en-US" baseline="-25000" dirty="0" smtClean="0"/>
              <a:t>2</a:t>
            </a:r>
            <a:r>
              <a:rPr lang="en-US" dirty="0" smtClean="0"/>
              <a:t> + O</a:t>
            </a:r>
            <a:r>
              <a:rPr lang="en-US" baseline="-25000" dirty="0" smtClean="0"/>
              <a:t>2</a:t>
            </a:r>
            <a:r>
              <a:rPr lang="en-US" dirty="0" smtClean="0"/>
              <a:t> </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These reactions basically explain the presence of ozone, and the thermal structure of the stratosphere</a:t>
            </a:r>
          </a:p>
          <a:p>
            <a:r>
              <a:rPr lang="en-US" dirty="0" smtClean="0"/>
              <a:t>Known as the Chapman mechanism</a:t>
            </a:r>
          </a:p>
          <a:p>
            <a:pPr lvl="1"/>
            <a:r>
              <a:rPr lang="en-US" dirty="0" smtClean="0"/>
              <a:t>Chapman (1930 or so)</a:t>
            </a:r>
          </a:p>
          <a:p>
            <a:r>
              <a:rPr lang="en-US" dirty="0" smtClean="0"/>
              <a:t>However it does not explain the O</a:t>
            </a:r>
            <a:r>
              <a:rPr lang="en-US" baseline="-25000" dirty="0" smtClean="0"/>
              <a:t>3</a:t>
            </a:r>
            <a:r>
              <a:rPr lang="en-US" dirty="0" smtClean="0"/>
              <a:t> </a:t>
            </a:r>
            <a:r>
              <a:rPr lang="en-US" dirty="0" err="1" smtClean="0"/>
              <a:t>conc</a:t>
            </a:r>
            <a:r>
              <a:rPr lang="en-US" baseline="30000" dirty="0" err="1" smtClean="0"/>
              <a:t>n</a:t>
            </a:r>
            <a:r>
              <a:rPr lang="en-US" dirty="0" smtClean="0"/>
              <a:t> quantitatively</a:t>
            </a:r>
          </a:p>
          <a:p>
            <a:r>
              <a:rPr lang="en-US" dirty="0" smtClean="0"/>
              <a:t>O</a:t>
            </a:r>
            <a:r>
              <a:rPr lang="en-US" baseline="-25000" dirty="0" smtClean="0"/>
              <a:t>3</a:t>
            </a:r>
            <a:r>
              <a:rPr lang="en-US" dirty="0" smtClean="0"/>
              <a:t> reduced by catalytic cycles</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333CC"/>
                </a:solidFill>
              </a:rPr>
              <a:t>Catalytic Ozone Loss</a:t>
            </a:r>
            <a:endParaRPr lang="en-US" dirty="0">
              <a:solidFill>
                <a:srgbClr val="3333CC"/>
              </a:solidFill>
            </a:endParaRPr>
          </a:p>
        </p:txBody>
      </p:sp>
      <p:sp>
        <p:nvSpPr>
          <p:cNvPr id="3" name="Content Placeholder 2"/>
          <p:cNvSpPr>
            <a:spLocks noGrp="1"/>
          </p:cNvSpPr>
          <p:nvPr>
            <p:ph idx="1"/>
          </p:nvPr>
        </p:nvSpPr>
        <p:spPr/>
        <p:txBody>
          <a:bodyPr>
            <a:normAutofit lnSpcReduction="10000"/>
          </a:bodyPr>
          <a:lstStyle/>
          <a:p>
            <a:r>
              <a:rPr lang="en-US" dirty="0" smtClean="0"/>
              <a:t>In the presence of small traces of free radicals:</a:t>
            </a:r>
          </a:p>
          <a:p>
            <a:r>
              <a:rPr lang="en-US" dirty="0" smtClean="0"/>
              <a:t>X + O</a:t>
            </a:r>
            <a:r>
              <a:rPr lang="en-US" baseline="-25000" dirty="0" smtClean="0"/>
              <a:t>3</a:t>
            </a:r>
            <a:r>
              <a:rPr lang="en-US" dirty="0" smtClean="0"/>
              <a:t> → XO + O</a:t>
            </a:r>
            <a:r>
              <a:rPr lang="en-US" baseline="-25000" dirty="0" smtClean="0"/>
              <a:t>2</a:t>
            </a:r>
          </a:p>
          <a:p>
            <a:r>
              <a:rPr lang="en-US" dirty="0" smtClean="0"/>
              <a:t>XO + O →  X + O</a:t>
            </a:r>
            <a:r>
              <a:rPr lang="en-US" baseline="-25000" dirty="0" smtClean="0"/>
              <a:t>2</a:t>
            </a:r>
            <a:r>
              <a:rPr lang="en-US" dirty="0" smtClean="0"/>
              <a:t> </a:t>
            </a:r>
          </a:p>
          <a:p>
            <a:r>
              <a:rPr lang="en-US" dirty="0" smtClean="0"/>
              <a:t>Net: O + O</a:t>
            </a:r>
            <a:r>
              <a:rPr lang="en-US" baseline="-25000" dirty="0" smtClean="0"/>
              <a:t>3</a:t>
            </a:r>
            <a:r>
              <a:rPr lang="en-US" dirty="0" smtClean="0"/>
              <a:t> →  O</a:t>
            </a:r>
            <a:r>
              <a:rPr lang="en-US" baseline="-25000" dirty="0" smtClean="0"/>
              <a:t>2</a:t>
            </a:r>
            <a:r>
              <a:rPr lang="en-US" dirty="0" smtClean="0"/>
              <a:t> + O</a:t>
            </a:r>
            <a:r>
              <a:rPr lang="en-US" baseline="-25000" dirty="0" smtClean="0"/>
              <a:t>2</a:t>
            </a:r>
          </a:p>
          <a:p>
            <a:endParaRPr lang="en-US" dirty="0"/>
          </a:p>
          <a:p>
            <a:r>
              <a:rPr lang="en-US" dirty="0" smtClean="0"/>
              <a:t>X + O</a:t>
            </a:r>
            <a:r>
              <a:rPr lang="en-US" baseline="-25000" dirty="0" smtClean="0"/>
              <a:t>3</a:t>
            </a:r>
            <a:r>
              <a:rPr lang="en-US" dirty="0" smtClean="0"/>
              <a:t> → XO + O</a:t>
            </a:r>
            <a:r>
              <a:rPr lang="en-US" baseline="-25000" dirty="0" smtClean="0"/>
              <a:t>2</a:t>
            </a:r>
          </a:p>
          <a:p>
            <a:r>
              <a:rPr lang="en-US" dirty="0" smtClean="0"/>
              <a:t>XO + O</a:t>
            </a:r>
            <a:r>
              <a:rPr lang="en-US" baseline="-25000" dirty="0" smtClean="0"/>
              <a:t>3</a:t>
            </a:r>
            <a:r>
              <a:rPr lang="en-US" dirty="0" smtClean="0"/>
              <a:t> →  X + 2 O</a:t>
            </a:r>
            <a:r>
              <a:rPr lang="en-US" baseline="-25000" dirty="0" smtClean="0"/>
              <a:t>2</a:t>
            </a:r>
            <a:r>
              <a:rPr lang="en-US" dirty="0" smtClean="0"/>
              <a:t> </a:t>
            </a:r>
          </a:p>
          <a:p>
            <a:r>
              <a:rPr lang="en-US" dirty="0" smtClean="0"/>
              <a:t>Net: O</a:t>
            </a:r>
            <a:r>
              <a:rPr lang="en-US" baseline="-25000" dirty="0" smtClean="0"/>
              <a:t>3</a:t>
            </a:r>
            <a:r>
              <a:rPr lang="en-US" dirty="0" smtClean="0"/>
              <a:t> + O</a:t>
            </a:r>
            <a:r>
              <a:rPr lang="en-US" baseline="-25000" dirty="0" smtClean="0"/>
              <a:t>3</a:t>
            </a:r>
            <a:r>
              <a:rPr lang="en-US" dirty="0" smtClean="0"/>
              <a:t> →  3 O</a:t>
            </a:r>
            <a:r>
              <a:rPr lang="en-US" baseline="-25000" dirty="0" smtClean="0"/>
              <a:t>2</a:t>
            </a:r>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333CC"/>
                </a:solidFill>
              </a:rPr>
              <a:t>What Causes Ozone Loss?</a:t>
            </a:r>
            <a:endParaRPr lang="en-US" dirty="0">
              <a:solidFill>
                <a:srgbClr val="3333CC"/>
              </a:solidFill>
            </a:endParaRPr>
          </a:p>
        </p:txBody>
      </p:sp>
      <p:sp>
        <p:nvSpPr>
          <p:cNvPr id="3" name="Content Placeholder 2"/>
          <p:cNvSpPr>
            <a:spLocks noGrp="1"/>
          </p:cNvSpPr>
          <p:nvPr>
            <p:ph idx="1"/>
          </p:nvPr>
        </p:nvSpPr>
        <p:spPr/>
        <p:txBody>
          <a:bodyPr>
            <a:normAutofit fontScale="92500" lnSpcReduction="20000"/>
          </a:bodyPr>
          <a:lstStyle/>
          <a:p>
            <a:r>
              <a:rPr lang="en-US" dirty="0" smtClean="0"/>
              <a:t>Hydrogen species</a:t>
            </a:r>
          </a:p>
          <a:p>
            <a:r>
              <a:rPr lang="en-US" dirty="0" smtClean="0"/>
              <a:t>OH + O</a:t>
            </a:r>
            <a:r>
              <a:rPr lang="en-US" baseline="-25000" dirty="0" smtClean="0"/>
              <a:t>3</a:t>
            </a:r>
            <a:r>
              <a:rPr lang="en-US" dirty="0" smtClean="0"/>
              <a:t> → HO</a:t>
            </a:r>
            <a:r>
              <a:rPr lang="en-US" baseline="-25000" dirty="0" smtClean="0"/>
              <a:t>2</a:t>
            </a:r>
            <a:r>
              <a:rPr lang="en-US" dirty="0" smtClean="0"/>
              <a:t> + O</a:t>
            </a:r>
            <a:r>
              <a:rPr lang="en-US" baseline="-25000" dirty="0" smtClean="0"/>
              <a:t>2</a:t>
            </a:r>
          </a:p>
          <a:p>
            <a:r>
              <a:rPr lang="en-US" dirty="0" smtClean="0"/>
              <a:t>Followed by </a:t>
            </a:r>
          </a:p>
          <a:p>
            <a:r>
              <a:rPr lang="en-US" dirty="0" smtClean="0"/>
              <a:t>HO</a:t>
            </a:r>
            <a:r>
              <a:rPr lang="en-US" baseline="-25000" dirty="0" smtClean="0"/>
              <a:t>2</a:t>
            </a:r>
            <a:r>
              <a:rPr lang="en-US" dirty="0" smtClean="0"/>
              <a:t> + O</a:t>
            </a:r>
            <a:r>
              <a:rPr lang="en-US" baseline="-25000" dirty="0" smtClean="0"/>
              <a:t>3</a:t>
            </a:r>
            <a:r>
              <a:rPr lang="en-US" dirty="0" smtClean="0"/>
              <a:t> → OH + 2 O</a:t>
            </a:r>
            <a:r>
              <a:rPr lang="en-US" baseline="-25000" dirty="0" smtClean="0"/>
              <a:t>2</a:t>
            </a:r>
            <a:r>
              <a:rPr lang="en-US" dirty="0" smtClean="0"/>
              <a:t> (lower altitude)</a:t>
            </a:r>
          </a:p>
          <a:p>
            <a:r>
              <a:rPr lang="en-US" dirty="0" smtClean="0"/>
              <a:t>O + HO</a:t>
            </a:r>
            <a:r>
              <a:rPr lang="en-US" baseline="-25000" dirty="0" smtClean="0"/>
              <a:t>2</a:t>
            </a:r>
            <a:r>
              <a:rPr lang="en-US" dirty="0" smtClean="0"/>
              <a:t> → OH + O</a:t>
            </a:r>
            <a:r>
              <a:rPr lang="en-US" baseline="-25000" dirty="0" smtClean="0"/>
              <a:t>2</a:t>
            </a:r>
            <a:r>
              <a:rPr lang="en-US" dirty="0" smtClean="0"/>
              <a:t> (higher altitude)</a:t>
            </a:r>
          </a:p>
          <a:p>
            <a:endParaRPr lang="en-US" dirty="0"/>
          </a:p>
          <a:p>
            <a:r>
              <a:rPr lang="en-US" dirty="0" smtClean="0"/>
              <a:t>Source:</a:t>
            </a:r>
          </a:p>
          <a:p>
            <a:r>
              <a:rPr lang="en-US" dirty="0" smtClean="0"/>
              <a:t>O</a:t>
            </a:r>
            <a:r>
              <a:rPr lang="en-US" baseline="-25000" dirty="0" smtClean="0"/>
              <a:t>3</a:t>
            </a:r>
            <a:r>
              <a:rPr lang="en-US" dirty="0" smtClean="0"/>
              <a:t> + h</a:t>
            </a:r>
            <a:r>
              <a:rPr lang="el-GR" dirty="0" smtClean="0"/>
              <a:t>ν</a:t>
            </a:r>
            <a:r>
              <a:rPr lang="en-US" dirty="0" smtClean="0"/>
              <a:t> → O(</a:t>
            </a:r>
            <a:r>
              <a:rPr lang="en-US" baseline="30000" dirty="0" smtClean="0"/>
              <a:t>1</a:t>
            </a:r>
            <a:r>
              <a:rPr lang="en-US" dirty="0" smtClean="0"/>
              <a:t>D) + O2 </a:t>
            </a:r>
          </a:p>
          <a:p>
            <a:r>
              <a:rPr lang="en-US" dirty="0" smtClean="0"/>
              <a:t>O(</a:t>
            </a:r>
            <a:r>
              <a:rPr lang="en-US" baseline="30000" dirty="0" smtClean="0"/>
              <a:t>1</a:t>
            </a:r>
            <a:r>
              <a:rPr lang="en-US" dirty="0" smtClean="0"/>
              <a:t>D) + H</a:t>
            </a:r>
            <a:r>
              <a:rPr lang="en-US" baseline="-25000" dirty="0" smtClean="0"/>
              <a:t>2</a:t>
            </a:r>
            <a:r>
              <a:rPr lang="en-US" dirty="0" smtClean="0"/>
              <a:t>O → 2 OH</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r>
              <a:rPr lang="en-US" dirty="0" smtClean="0"/>
              <a:t>Nitrogen Species</a:t>
            </a:r>
          </a:p>
          <a:p>
            <a:r>
              <a:rPr lang="en-US" dirty="0" smtClean="0"/>
              <a:t>NO/NO</a:t>
            </a:r>
            <a:r>
              <a:rPr lang="en-US" baseline="-25000" dirty="0" smtClean="0"/>
              <a:t>2</a:t>
            </a:r>
            <a:r>
              <a:rPr lang="en-US" dirty="0" smtClean="0"/>
              <a:t> </a:t>
            </a:r>
          </a:p>
          <a:p>
            <a:r>
              <a:rPr lang="en-US" dirty="0" smtClean="0"/>
              <a:t>O(</a:t>
            </a:r>
            <a:r>
              <a:rPr lang="en-US" baseline="30000" dirty="0" smtClean="0"/>
              <a:t>1</a:t>
            </a:r>
            <a:r>
              <a:rPr lang="en-US" dirty="0" smtClean="0"/>
              <a:t>D) + N</a:t>
            </a:r>
            <a:r>
              <a:rPr lang="en-US" baseline="-25000" dirty="0" smtClean="0"/>
              <a:t>2</a:t>
            </a:r>
            <a:r>
              <a:rPr lang="en-US" dirty="0" smtClean="0"/>
              <a:t>O → 2 NO</a:t>
            </a:r>
          </a:p>
          <a:p>
            <a:endParaRPr lang="en-US" dirty="0"/>
          </a:p>
          <a:p>
            <a:r>
              <a:rPr lang="en-US" dirty="0" smtClean="0"/>
              <a:t>N</a:t>
            </a:r>
            <a:r>
              <a:rPr lang="en-US" baseline="-25000" dirty="0" smtClean="0"/>
              <a:t>2</a:t>
            </a:r>
            <a:r>
              <a:rPr lang="en-US" dirty="0" smtClean="0"/>
              <a:t>O emitted at the surface, naturally present</a:t>
            </a:r>
          </a:p>
          <a:p>
            <a:r>
              <a:rPr lang="en-US" dirty="0" smtClean="0"/>
              <a:t>However there was concern about direct emissions of NO from aircraft</a:t>
            </a:r>
          </a:p>
          <a:p>
            <a:endParaRPr lang="en-US" dirty="0"/>
          </a:p>
          <a:p>
            <a:endParaRPr lang="en-US" dirty="0" smtClean="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dirty="0" smtClean="0">
                <a:solidFill>
                  <a:srgbClr val="0000FF"/>
                </a:solidFill>
              </a:rPr>
              <a:t>NCAR Facilities</a:t>
            </a:r>
          </a:p>
        </p:txBody>
      </p:sp>
      <p:sp>
        <p:nvSpPr>
          <p:cNvPr id="16387" name="Rectangle 3"/>
          <p:cNvSpPr>
            <a:spLocks noGrp="1" noChangeArrowheads="1"/>
          </p:cNvSpPr>
          <p:nvPr>
            <p:ph type="body" idx="1"/>
          </p:nvPr>
        </p:nvSpPr>
        <p:spPr/>
        <p:txBody>
          <a:bodyPr/>
          <a:lstStyle/>
          <a:p>
            <a:pPr eaLnBrk="1" hangingPunct="1"/>
            <a:r>
              <a:rPr lang="en-US" dirty="0" smtClean="0"/>
              <a:t>Supercomputing</a:t>
            </a:r>
          </a:p>
          <a:p>
            <a:pPr lvl="1" eaLnBrk="1" hangingPunct="1"/>
            <a:r>
              <a:rPr lang="en-US" dirty="0" smtClean="0"/>
              <a:t>Used for climate simulations</a:t>
            </a:r>
          </a:p>
          <a:p>
            <a:pPr lvl="1" eaLnBrk="1" hangingPunct="1"/>
            <a:r>
              <a:rPr lang="en-US" dirty="0" smtClean="0"/>
              <a:t>Also global air quality studies</a:t>
            </a:r>
          </a:p>
          <a:p>
            <a:pPr eaLnBrk="1" hangingPunct="1"/>
            <a:r>
              <a:rPr lang="en-US" dirty="0" smtClean="0"/>
              <a:t>Aircraft Facility</a:t>
            </a:r>
          </a:p>
          <a:p>
            <a:pPr lvl="1" eaLnBrk="1" hangingPunct="1"/>
            <a:r>
              <a:rPr lang="en-US" dirty="0" smtClean="0"/>
              <a:t>C130</a:t>
            </a:r>
          </a:p>
          <a:p>
            <a:pPr lvl="1" eaLnBrk="1" hangingPunct="1"/>
            <a:r>
              <a:rPr lang="en-US" dirty="0" smtClean="0"/>
              <a:t>Gulfstream V (HIAPER)</a:t>
            </a:r>
          </a:p>
          <a:p>
            <a:pPr eaLnBrk="1" hangingPunct="1"/>
            <a:r>
              <a:rPr lang="en-US" dirty="0" smtClean="0"/>
              <a:t>Satellite measurements of global </a:t>
            </a:r>
            <a:r>
              <a:rPr lang="en-US" dirty="0" err="1" smtClean="0"/>
              <a:t>concs</a:t>
            </a:r>
            <a:r>
              <a:rPr lang="en-US" dirty="0" smtClean="0"/>
              <a: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r>
              <a:rPr lang="en-US" dirty="0" smtClean="0"/>
              <a:t>Halogen Species</a:t>
            </a:r>
          </a:p>
          <a:p>
            <a:r>
              <a:rPr lang="en-US" dirty="0" err="1" smtClean="0"/>
              <a:t>Cl</a:t>
            </a:r>
            <a:r>
              <a:rPr lang="en-US" dirty="0" smtClean="0"/>
              <a:t>/</a:t>
            </a:r>
            <a:r>
              <a:rPr lang="en-US" dirty="0" err="1" smtClean="0"/>
              <a:t>ClO</a:t>
            </a:r>
            <a:endParaRPr lang="en-US" dirty="0" smtClean="0"/>
          </a:p>
          <a:p>
            <a:endParaRPr lang="en-US" dirty="0"/>
          </a:p>
          <a:p>
            <a:r>
              <a:rPr lang="en-US" dirty="0" smtClean="0"/>
              <a:t>Halogens are naturally present in the troposphere</a:t>
            </a:r>
          </a:p>
          <a:p>
            <a:r>
              <a:rPr lang="en-US" dirty="0" smtClean="0"/>
              <a:t>e.g. sea salt (</a:t>
            </a:r>
            <a:r>
              <a:rPr lang="en-US" dirty="0" err="1" smtClean="0"/>
              <a:t>NaCl</a:t>
            </a:r>
            <a:r>
              <a:rPr lang="en-US" dirty="0" smtClean="0"/>
              <a:t>) methyl chloride (CH</a:t>
            </a:r>
            <a:r>
              <a:rPr lang="en-US" baseline="-25000" dirty="0" smtClean="0"/>
              <a:t>3</a:t>
            </a:r>
            <a:r>
              <a:rPr lang="en-US" dirty="0" smtClean="0"/>
              <a:t>Cl)</a:t>
            </a:r>
          </a:p>
          <a:p>
            <a:endParaRPr lang="en-US" dirty="0"/>
          </a:p>
          <a:p>
            <a:r>
              <a:rPr lang="en-US" dirty="0" smtClean="0"/>
              <a:t>However, these do not reach the stratosphere</a:t>
            </a:r>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638800"/>
          </a:xfrm>
        </p:spPr>
        <p:txBody>
          <a:bodyPr>
            <a:normAutofit fontScale="92500"/>
          </a:bodyPr>
          <a:lstStyle/>
          <a:p>
            <a:r>
              <a:rPr lang="en-US" dirty="0" smtClean="0"/>
              <a:t>Rapid loss of ozone was observed over Antarctica in the 1970s – 1980s</a:t>
            </a:r>
          </a:p>
          <a:p>
            <a:r>
              <a:rPr lang="en-US" dirty="0" smtClean="0"/>
              <a:t>Named the “Ozone Hole”</a:t>
            </a:r>
          </a:p>
          <a:p>
            <a:r>
              <a:rPr lang="en-US" dirty="0" smtClean="0"/>
              <a:t>Correlated with growth of fluorocarbons (</a:t>
            </a:r>
            <a:r>
              <a:rPr lang="en-US" dirty="0" err="1" smtClean="0"/>
              <a:t>Freons</a:t>
            </a:r>
            <a:r>
              <a:rPr lang="en-US" dirty="0" smtClean="0"/>
              <a:t>)</a:t>
            </a:r>
          </a:p>
          <a:p>
            <a:endParaRPr lang="en-US" dirty="0"/>
          </a:p>
          <a:p>
            <a:r>
              <a:rPr lang="en-US" dirty="0" smtClean="0"/>
              <a:t>Chlorine release followed by rapid O</a:t>
            </a:r>
            <a:r>
              <a:rPr lang="en-US" baseline="-25000" dirty="0" smtClean="0"/>
              <a:t>3</a:t>
            </a:r>
            <a:r>
              <a:rPr lang="en-US" dirty="0" smtClean="0"/>
              <a:t> loss</a:t>
            </a:r>
          </a:p>
          <a:p>
            <a:r>
              <a:rPr lang="en-US" dirty="0" smtClean="0"/>
              <a:t>CF</a:t>
            </a:r>
            <a:r>
              <a:rPr lang="en-US" baseline="-25000" dirty="0" smtClean="0"/>
              <a:t>2</a:t>
            </a:r>
            <a:r>
              <a:rPr lang="en-US" dirty="0" smtClean="0"/>
              <a:t>Cl</a:t>
            </a:r>
            <a:r>
              <a:rPr lang="en-US" baseline="-25000" dirty="0" smtClean="0"/>
              <a:t>2</a:t>
            </a:r>
            <a:r>
              <a:rPr lang="en-US" dirty="0" smtClean="0"/>
              <a:t> + h</a:t>
            </a:r>
            <a:r>
              <a:rPr lang="el-GR" dirty="0" smtClean="0"/>
              <a:t>ν</a:t>
            </a:r>
            <a:r>
              <a:rPr lang="en-US" dirty="0" smtClean="0"/>
              <a:t> → CF</a:t>
            </a:r>
            <a:r>
              <a:rPr lang="en-US" baseline="-25000" dirty="0" smtClean="0"/>
              <a:t>2</a:t>
            </a:r>
            <a:r>
              <a:rPr lang="en-US" dirty="0" smtClean="0"/>
              <a:t>Cl + </a:t>
            </a:r>
            <a:r>
              <a:rPr lang="en-US" dirty="0" err="1" smtClean="0"/>
              <a:t>Cl</a:t>
            </a:r>
            <a:endParaRPr lang="en-US" dirty="0" smtClean="0"/>
          </a:p>
          <a:p>
            <a:r>
              <a:rPr lang="en-US" dirty="0" smtClean="0"/>
              <a:t>O(1D) + CF</a:t>
            </a:r>
            <a:r>
              <a:rPr lang="en-US" baseline="-25000" dirty="0" smtClean="0"/>
              <a:t>2</a:t>
            </a:r>
            <a:r>
              <a:rPr lang="en-US" dirty="0" smtClean="0"/>
              <a:t>Cl</a:t>
            </a:r>
            <a:r>
              <a:rPr lang="en-US" baseline="-25000" dirty="0" smtClean="0"/>
              <a:t>2</a:t>
            </a:r>
            <a:r>
              <a:rPr lang="en-US" dirty="0" smtClean="0"/>
              <a:t> → </a:t>
            </a:r>
            <a:r>
              <a:rPr lang="en-US" dirty="0" err="1" smtClean="0"/>
              <a:t>ClO</a:t>
            </a:r>
            <a:r>
              <a:rPr lang="en-US" dirty="0" smtClean="0"/>
              <a:t> + CF</a:t>
            </a:r>
            <a:r>
              <a:rPr lang="en-US" baseline="-25000" dirty="0" smtClean="0"/>
              <a:t>2</a:t>
            </a:r>
            <a:r>
              <a:rPr lang="en-US" dirty="0" smtClean="0"/>
              <a:t>Cl </a:t>
            </a:r>
          </a:p>
          <a:p>
            <a:r>
              <a:rPr lang="en-US" dirty="0" err="1" smtClean="0"/>
              <a:t>Cl</a:t>
            </a:r>
            <a:r>
              <a:rPr lang="en-US" dirty="0" smtClean="0"/>
              <a:t> + O</a:t>
            </a:r>
            <a:r>
              <a:rPr lang="en-US" baseline="-25000" dirty="0" smtClean="0"/>
              <a:t>3</a:t>
            </a:r>
            <a:r>
              <a:rPr lang="en-US" dirty="0" smtClean="0"/>
              <a:t> → </a:t>
            </a:r>
            <a:r>
              <a:rPr lang="en-US" dirty="0" err="1" smtClean="0"/>
              <a:t>ClO</a:t>
            </a:r>
            <a:r>
              <a:rPr lang="en-US" dirty="0" smtClean="0"/>
              <a:t> + O</a:t>
            </a:r>
            <a:r>
              <a:rPr lang="en-US" baseline="-25000" dirty="0" smtClean="0"/>
              <a:t>2</a:t>
            </a:r>
            <a:r>
              <a:rPr lang="en-US" dirty="0" smtClean="0"/>
              <a:t> </a:t>
            </a:r>
          </a:p>
          <a:p>
            <a:r>
              <a:rPr lang="en-US" dirty="0" smtClean="0"/>
              <a:t>O + </a:t>
            </a:r>
            <a:r>
              <a:rPr lang="en-US" dirty="0" err="1" smtClean="0"/>
              <a:t>ClO</a:t>
            </a:r>
            <a:r>
              <a:rPr lang="en-US" dirty="0" smtClean="0"/>
              <a:t> → </a:t>
            </a:r>
            <a:r>
              <a:rPr lang="en-US" dirty="0" err="1" smtClean="0"/>
              <a:t>Cl</a:t>
            </a:r>
            <a:r>
              <a:rPr lang="en-US" dirty="0" smtClean="0"/>
              <a:t> + O</a:t>
            </a:r>
            <a:r>
              <a:rPr lang="en-US" baseline="-25000" dirty="0" smtClean="0"/>
              <a:t>2</a:t>
            </a:r>
            <a:r>
              <a:rPr lang="en-US" dirty="0" smtClean="0"/>
              <a:t> </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2514600" y="457200"/>
            <a:ext cx="4476750" cy="4838700"/>
          </a:xfrm>
          <a:prstGeom prst="rect">
            <a:avLst/>
          </a:prstGeom>
          <a:noFill/>
          <a:ln w="9525">
            <a:noFill/>
            <a:miter lim="800000"/>
            <a:headEnd/>
            <a:tailEnd/>
          </a:ln>
        </p:spPr>
      </p:pic>
      <p:sp>
        <p:nvSpPr>
          <p:cNvPr id="5" name="TextBox 4"/>
          <p:cNvSpPr txBox="1"/>
          <p:nvPr/>
        </p:nvSpPr>
        <p:spPr>
          <a:xfrm>
            <a:off x="762000" y="5486400"/>
            <a:ext cx="7696200" cy="923330"/>
          </a:xfrm>
          <a:prstGeom prst="rect">
            <a:avLst/>
          </a:prstGeom>
          <a:noFill/>
        </p:spPr>
        <p:txBody>
          <a:bodyPr wrap="square" rtlCol="0">
            <a:spAutoFit/>
          </a:bodyPr>
          <a:lstStyle/>
          <a:p>
            <a:r>
              <a:rPr lang="en-US" dirty="0" smtClean="0"/>
              <a:t>The ozone hole is the region over Antarctica with total ozone of 220 Dobson Units or lower. This map shows the ozone hole on October 4, 2004. The data were acquired by the </a:t>
            </a:r>
            <a:r>
              <a:rPr lang="en-US" dirty="0" smtClean="0">
                <a:hlinkClick r:id="rId3"/>
              </a:rPr>
              <a:t>Ozone Monitoring Instrument </a:t>
            </a:r>
            <a:r>
              <a:rPr lang="en-US" dirty="0" smtClean="0"/>
              <a:t>on NASA’s </a:t>
            </a:r>
            <a:r>
              <a:rPr lang="en-US" dirty="0" smtClean="0">
                <a:hlinkClick r:id="rId4"/>
              </a:rPr>
              <a:t>Aura </a:t>
            </a:r>
            <a:r>
              <a:rPr lang="en-US" dirty="0" smtClean="0"/>
              <a:t>satellite.</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333CC"/>
                </a:solidFill>
              </a:rPr>
              <a:t>Role of “Ice” Clouds</a:t>
            </a:r>
            <a:endParaRPr lang="en-US" dirty="0">
              <a:solidFill>
                <a:srgbClr val="3333CC"/>
              </a:solidFill>
            </a:endParaRPr>
          </a:p>
        </p:txBody>
      </p:sp>
      <p:sp>
        <p:nvSpPr>
          <p:cNvPr id="3" name="Content Placeholder 2"/>
          <p:cNvSpPr>
            <a:spLocks noGrp="1"/>
          </p:cNvSpPr>
          <p:nvPr>
            <p:ph idx="1"/>
          </p:nvPr>
        </p:nvSpPr>
        <p:spPr/>
        <p:txBody>
          <a:bodyPr>
            <a:normAutofit lnSpcReduction="10000"/>
          </a:bodyPr>
          <a:lstStyle/>
          <a:p>
            <a:r>
              <a:rPr lang="en-US" dirty="0" err="1" smtClean="0"/>
              <a:t>Cl</a:t>
            </a:r>
            <a:r>
              <a:rPr lang="en-US" dirty="0" smtClean="0"/>
              <a:t>-catalysis stopped by formation of reservoirs</a:t>
            </a:r>
          </a:p>
          <a:p>
            <a:r>
              <a:rPr lang="en-US" dirty="0" err="1" smtClean="0"/>
              <a:t>Cl</a:t>
            </a:r>
            <a:r>
              <a:rPr lang="en-US" dirty="0" smtClean="0"/>
              <a:t> + CH</a:t>
            </a:r>
            <a:r>
              <a:rPr lang="en-US" baseline="-25000" dirty="0" smtClean="0"/>
              <a:t>4</a:t>
            </a:r>
            <a:r>
              <a:rPr lang="en-US" dirty="0" smtClean="0"/>
              <a:t> → </a:t>
            </a:r>
            <a:r>
              <a:rPr lang="en-US" dirty="0" err="1" smtClean="0"/>
              <a:t>HCl</a:t>
            </a:r>
            <a:r>
              <a:rPr lang="en-US" dirty="0" smtClean="0"/>
              <a:t> + CH</a:t>
            </a:r>
            <a:r>
              <a:rPr lang="en-US" baseline="-25000" dirty="0" smtClean="0"/>
              <a:t>3</a:t>
            </a:r>
            <a:r>
              <a:rPr lang="en-US" dirty="0" smtClean="0"/>
              <a:t> </a:t>
            </a:r>
          </a:p>
          <a:p>
            <a:r>
              <a:rPr lang="en-US" dirty="0" err="1" smtClean="0"/>
              <a:t>ClO</a:t>
            </a:r>
            <a:r>
              <a:rPr lang="en-US" dirty="0" smtClean="0"/>
              <a:t> + NO</a:t>
            </a:r>
            <a:r>
              <a:rPr lang="en-US" baseline="-25000" dirty="0" smtClean="0"/>
              <a:t>2</a:t>
            </a:r>
            <a:r>
              <a:rPr lang="en-US" dirty="0" smtClean="0"/>
              <a:t> → ClONO</a:t>
            </a:r>
            <a:r>
              <a:rPr lang="en-US" baseline="-25000" dirty="0" smtClean="0"/>
              <a:t>2</a:t>
            </a:r>
            <a:r>
              <a:rPr lang="en-US" dirty="0" smtClean="0"/>
              <a:t> </a:t>
            </a:r>
          </a:p>
          <a:p>
            <a:endParaRPr lang="en-US" dirty="0"/>
          </a:p>
          <a:p>
            <a:r>
              <a:rPr lang="en-US" dirty="0" smtClean="0"/>
              <a:t>However, these were found to react together on Polar Stratospheric Clouds (PSC) </a:t>
            </a:r>
          </a:p>
          <a:p>
            <a:r>
              <a:rPr lang="en-US" dirty="0" err="1" smtClean="0"/>
              <a:t>HCl</a:t>
            </a:r>
            <a:r>
              <a:rPr lang="en-US" dirty="0" smtClean="0"/>
              <a:t> + ClONO</a:t>
            </a:r>
            <a:r>
              <a:rPr lang="en-US" baseline="-25000" dirty="0" smtClean="0"/>
              <a:t>2</a:t>
            </a:r>
            <a:r>
              <a:rPr lang="en-US" dirty="0" smtClean="0"/>
              <a:t> → Cl</a:t>
            </a:r>
            <a:r>
              <a:rPr lang="en-US" baseline="-25000" dirty="0" smtClean="0"/>
              <a:t>2</a:t>
            </a:r>
            <a:r>
              <a:rPr lang="en-US" dirty="0" smtClean="0"/>
              <a:t> + HNO</a:t>
            </a:r>
            <a:r>
              <a:rPr lang="en-US" baseline="-25000" dirty="0" smtClean="0"/>
              <a:t>3</a:t>
            </a:r>
            <a:r>
              <a:rPr lang="en-US" dirty="0" smtClean="0"/>
              <a:t> </a:t>
            </a:r>
          </a:p>
          <a:p>
            <a:r>
              <a:rPr lang="en-US" dirty="0" smtClean="0"/>
              <a:t>PSCs composed of ice or ice/HNO</a:t>
            </a:r>
            <a:r>
              <a:rPr lang="en-US" baseline="-25000" dirty="0" smtClean="0"/>
              <a:t>3</a:t>
            </a:r>
            <a:r>
              <a:rPr lang="en-US" dirty="0" smtClean="0"/>
              <a:t> </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1524000" y="838200"/>
            <a:ext cx="6298324" cy="3886200"/>
          </a:xfrm>
          <a:prstGeom prst="rect">
            <a:avLst/>
          </a:prstGeom>
          <a:noFill/>
          <a:ln w="9525">
            <a:noFill/>
            <a:miter lim="800000"/>
            <a:headEnd/>
            <a:tailEnd/>
          </a:ln>
        </p:spPr>
      </p:pic>
      <p:sp>
        <p:nvSpPr>
          <p:cNvPr id="3" name="TextBox 2"/>
          <p:cNvSpPr txBox="1"/>
          <p:nvPr/>
        </p:nvSpPr>
        <p:spPr>
          <a:xfrm>
            <a:off x="2209800" y="5638800"/>
            <a:ext cx="4067717" cy="369332"/>
          </a:xfrm>
          <a:prstGeom prst="rect">
            <a:avLst/>
          </a:prstGeom>
          <a:noFill/>
        </p:spPr>
        <p:txBody>
          <a:bodyPr wrap="none" rtlCol="0">
            <a:spAutoFit/>
          </a:bodyPr>
          <a:lstStyle/>
          <a:p>
            <a:r>
              <a:rPr lang="en-US" dirty="0" smtClean="0"/>
              <a:t>Courtesy NASA ozonewatch.gsfc.nasa.gov</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333CC"/>
                </a:solidFill>
              </a:rPr>
              <a:t>Montreal Protocol</a:t>
            </a:r>
            <a:endParaRPr lang="en-US" dirty="0">
              <a:solidFill>
                <a:srgbClr val="3333CC"/>
              </a:solidFill>
            </a:endParaRPr>
          </a:p>
        </p:txBody>
      </p:sp>
      <p:sp>
        <p:nvSpPr>
          <p:cNvPr id="3" name="Content Placeholder 2"/>
          <p:cNvSpPr>
            <a:spLocks noGrp="1"/>
          </p:cNvSpPr>
          <p:nvPr>
            <p:ph idx="1"/>
          </p:nvPr>
        </p:nvSpPr>
        <p:spPr/>
        <p:txBody>
          <a:bodyPr/>
          <a:lstStyle/>
          <a:p>
            <a:r>
              <a:rPr lang="en-US" dirty="0" smtClean="0"/>
              <a:t>As a result of the research performed on ozone depletion, chlorofluorocarbons were banned.</a:t>
            </a:r>
          </a:p>
          <a:p>
            <a:r>
              <a:rPr lang="en-US" dirty="0" smtClean="0"/>
              <a:t>Since then, other compounds have been added</a:t>
            </a:r>
          </a:p>
          <a:p>
            <a:r>
              <a:rPr lang="en-US" dirty="0" smtClean="0"/>
              <a:t>Alternative compounds have been developed</a:t>
            </a:r>
          </a:p>
          <a:p>
            <a:pPr lvl="1"/>
            <a:r>
              <a:rPr lang="en-US" dirty="0" smtClean="0"/>
              <a:t>e.g. HFCs such as CF</a:t>
            </a:r>
            <a:r>
              <a:rPr lang="en-US" baseline="-25000" dirty="0" smtClean="0"/>
              <a:t>3</a:t>
            </a:r>
            <a:r>
              <a:rPr lang="en-US" dirty="0" smtClean="0"/>
              <a:t>CH</a:t>
            </a:r>
            <a:r>
              <a:rPr lang="en-US" baseline="-25000" dirty="0" smtClean="0"/>
              <a:t>2</a:t>
            </a:r>
            <a:r>
              <a:rPr lang="en-US" dirty="0" smtClean="0"/>
              <a:t>F</a:t>
            </a:r>
          </a:p>
          <a:p>
            <a:r>
              <a:rPr lang="en-US" dirty="0" smtClean="0">
                <a:solidFill>
                  <a:srgbClr val="3333CC"/>
                </a:solidFill>
              </a:rPr>
              <a:t>Ozone recovery thought to be underway?</a:t>
            </a:r>
            <a:endParaRPr lang="en-US" dirty="0">
              <a:solidFill>
                <a:srgbClr val="3333CC"/>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3333CC"/>
                </a:solidFill>
              </a:rPr>
              <a:t>Properties of the Atmosphere</a:t>
            </a:r>
            <a:endParaRPr lang="en-US" dirty="0">
              <a:solidFill>
                <a:srgbClr val="3333CC"/>
              </a:solidFill>
            </a:endParaRPr>
          </a:p>
        </p:txBody>
      </p:sp>
      <p:sp>
        <p:nvSpPr>
          <p:cNvPr id="5" name="Content Placeholder 4"/>
          <p:cNvSpPr>
            <a:spLocks noGrp="1"/>
          </p:cNvSpPr>
          <p:nvPr>
            <p:ph idx="1"/>
          </p:nvPr>
        </p:nvSpPr>
        <p:spPr/>
        <p:txBody>
          <a:bodyPr/>
          <a:lstStyle/>
          <a:p>
            <a:r>
              <a:rPr lang="en-US" dirty="0" smtClean="0"/>
              <a:t>Two major components: air and water</a:t>
            </a:r>
          </a:p>
          <a:p>
            <a:r>
              <a:rPr lang="en-US" dirty="0" smtClean="0"/>
              <a:t>Liquid water present in clouds and aerosol</a:t>
            </a:r>
          </a:p>
          <a:p>
            <a:endParaRPr lang="en-US" dirty="0" smtClean="0"/>
          </a:p>
          <a:p>
            <a:r>
              <a:rPr lang="en-US" dirty="0" smtClean="0"/>
              <a:t>Water vapor also present in gas phase</a:t>
            </a:r>
          </a:p>
          <a:p>
            <a:r>
              <a:rPr lang="en-US" dirty="0" smtClean="0"/>
              <a:t>Major reactant in atmosphere:</a:t>
            </a:r>
          </a:p>
          <a:p>
            <a:pPr lvl="1">
              <a:buNone/>
            </a:pPr>
            <a:r>
              <a:rPr lang="en-US" dirty="0" smtClean="0"/>
              <a:t>	O(1D) + H2O → 2 OH</a:t>
            </a:r>
          </a:p>
          <a:p>
            <a:r>
              <a:rPr lang="en-US" dirty="0" smtClean="0"/>
              <a:t>Climate effects associated with both gas- and liquid-phase water</a:t>
            </a:r>
          </a:p>
          <a:p>
            <a:endParaRPr lang="en-US" dirty="0"/>
          </a:p>
          <a:p>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333CC"/>
                </a:solidFill>
              </a:rPr>
              <a:t>Compare properties</a:t>
            </a:r>
            <a:endParaRPr lang="en-US" dirty="0">
              <a:solidFill>
                <a:srgbClr val="3333CC"/>
              </a:solidFill>
            </a:endParaRPr>
          </a:p>
        </p:txBody>
      </p:sp>
      <p:sp>
        <p:nvSpPr>
          <p:cNvPr id="3" name="Content Placeholder 2"/>
          <p:cNvSpPr>
            <a:spLocks noGrp="1"/>
          </p:cNvSpPr>
          <p:nvPr>
            <p:ph idx="1"/>
          </p:nvPr>
        </p:nvSpPr>
        <p:spPr/>
        <p:txBody>
          <a:bodyPr>
            <a:normAutofit/>
          </a:bodyPr>
          <a:lstStyle/>
          <a:p>
            <a:r>
              <a:rPr lang="en-US" dirty="0" smtClean="0"/>
              <a:t>Densities differ by a factor of 800</a:t>
            </a:r>
          </a:p>
          <a:p>
            <a:r>
              <a:rPr lang="en-US" dirty="0"/>
              <a:t> </a:t>
            </a:r>
            <a:r>
              <a:rPr lang="en-US" dirty="0" smtClean="0"/>
              <a:t>H</a:t>
            </a:r>
            <a:r>
              <a:rPr lang="en-US" baseline="-25000" dirty="0" smtClean="0"/>
              <a:t>2</a:t>
            </a:r>
            <a:r>
              <a:rPr lang="en-US" dirty="0" smtClean="0"/>
              <a:t>O (</a:t>
            </a:r>
            <a:r>
              <a:rPr lang="en-US" dirty="0" err="1" smtClean="0">
                <a:latin typeface="Edwardian Script ITC" pitchFamily="66" charset="0"/>
                <a:cs typeface="Aparajita" pitchFamily="34" charset="0"/>
              </a:rPr>
              <a:t>liq</a:t>
            </a:r>
            <a:r>
              <a:rPr lang="en-US" dirty="0" smtClean="0"/>
              <a:t>) </a:t>
            </a:r>
            <a:r>
              <a:rPr lang="en-US" dirty="0" smtClean="0"/>
              <a:t>1 g cm</a:t>
            </a:r>
            <a:r>
              <a:rPr lang="en-US" baseline="30000" dirty="0" smtClean="0"/>
              <a:t>-3</a:t>
            </a:r>
            <a:r>
              <a:rPr lang="en-US" dirty="0" smtClean="0"/>
              <a:t> </a:t>
            </a:r>
            <a:endParaRPr lang="en-US" baseline="30000" dirty="0" smtClean="0"/>
          </a:p>
          <a:p>
            <a:r>
              <a:rPr lang="en-US" dirty="0" smtClean="0"/>
              <a:t>Air 1.3 mg cm</a:t>
            </a:r>
            <a:r>
              <a:rPr lang="en-US" baseline="30000" dirty="0" smtClean="0"/>
              <a:t>-3</a:t>
            </a:r>
            <a:r>
              <a:rPr lang="en-US" dirty="0" smtClean="0"/>
              <a:t> </a:t>
            </a:r>
          </a:p>
          <a:p>
            <a:endParaRPr lang="en-US" dirty="0"/>
          </a:p>
          <a:p>
            <a:r>
              <a:rPr lang="en-US" dirty="0" smtClean="0"/>
              <a:t>Water incompressible</a:t>
            </a:r>
          </a:p>
          <a:p>
            <a:r>
              <a:rPr lang="en-US" dirty="0" smtClean="0"/>
              <a:t>Air is compressible (density changes with height)</a:t>
            </a:r>
          </a:p>
          <a:p>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62600"/>
          </a:xfrm>
        </p:spPr>
        <p:txBody>
          <a:bodyPr/>
          <a:lstStyle/>
          <a:p>
            <a:r>
              <a:rPr lang="en-US" dirty="0" smtClean="0"/>
              <a:t>Air is not a compound – it is a mixture of many chemicals. Nevertheless we can define an effective molecular weight</a:t>
            </a:r>
          </a:p>
          <a:p>
            <a:r>
              <a:rPr lang="en-US" dirty="0" smtClean="0"/>
              <a:t>Nominal composition:</a:t>
            </a:r>
          </a:p>
          <a:p>
            <a:r>
              <a:rPr lang="en-US" dirty="0" smtClean="0"/>
              <a:t>N</a:t>
            </a:r>
            <a:r>
              <a:rPr lang="en-US" baseline="-25000" dirty="0" smtClean="0"/>
              <a:t>2</a:t>
            </a:r>
            <a:r>
              <a:rPr lang="en-US" dirty="0" smtClean="0"/>
              <a:t> 78%, O</a:t>
            </a:r>
            <a:r>
              <a:rPr lang="en-US" baseline="-25000" dirty="0" smtClean="0"/>
              <a:t>2</a:t>
            </a:r>
            <a:r>
              <a:rPr lang="en-US" dirty="0" smtClean="0"/>
              <a:t> 21%, </a:t>
            </a:r>
            <a:r>
              <a:rPr lang="en-US" dirty="0" err="1" smtClean="0"/>
              <a:t>Ar</a:t>
            </a:r>
            <a:r>
              <a:rPr lang="en-US" dirty="0" smtClean="0"/>
              <a:t> 1%</a:t>
            </a:r>
          </a:p>
          <a:p>
            <a:pPr lvl="1"/>
            <a:r>
              <a:rPr lang="en-US" dirty="0" smtClean="0"/>
              <a:t>MW = 0.78*28 + 0.21 * 32 + 0.01*40 = 28.96</a:t>
            </a:r>
          </a:p>
          <a:p>
            <a:r>
              <a:rPr lang="en-US" dirty="0" smtClean="0"/>
              <a:t>Other properties (specific heat, etc), defined in an analogous way.</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dirty="0" smtClean="0">
                <a:solidFill>
                  <a:srgbClr val="0000FF"/>
                </a:solidFill>
              </a:rPr>
              <a:t>Atmospheric Chemistry Division</a:t>
            </a:r>
          </a:p>
        </p:txBody>
      </p:sp>
      <p:sp>
        <p:nvSpPr>
          <p:cNvPr id="23555" name="Rectangle 3"/>
          <p:cNvSpPr>
            <a:spLocks noGrp="1" noChangeArrowheads="1"/>
          </p:cNvSpPr>
          <p:nvPr>
            <p:ph type="body" idx="1"/>
          </p:nvPr>
        </p:nvSpPr>
        <p:spPr/>
        <p:txBody>
          <a:bodyPr/>
          <a:lstStyle/>
          <a:p>
            <a:pPr eaLnBrk="1" hangingPunct="1"/>
            <a:r>
              <a:rPr lang="en-US" dirty="0" smtClean="0"/>
              <a:t>Approx. 100 people</a:t>
            </a:r>
          </a:p>
          <a:p>
            <a:pPr eaLnBrk="1" hangingPunct="1"/>
            <a:r>
              <a:rPr lang="en-US" dirty="0" smtClean="0"/>
              <a:t>Chemists, Physicists, Biologists</a:t>
            </a:r>
          </a:p>
          <a:p>
            <a:pPr eaLnBrk="1" hangingPunct="1"/>
            <a:r>
              <a:rPr lang="en-US" dirty="0" smtClean="0"/>
              <a:t>Lab, field and modeling activities</a:t>
            </a:r>
          </a:p>
          <a:p>
            <a:pPr eaLnBrk="1" hangingPunct="1"/>
            <a:r>
              <a:rPr lang="en-US" dirty="0" smtClean="0"/>
              <a:t>Much of field equipment developed at NCAR</a:t>
            </a:r>
          </a:p>
          <a:p>
            <a:r>
              <a:rPr lang="en-US" dirty="0" smtClean="0"/>
              <a:t>Requirements: high sensitivity (for low concentrations) high frequency measurements (esp. for aircraft use)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333CC"/>
                </a:solidFill>
              </a:rPr>
              <a:t>Ideal Gas Law</a:t>
            </a:r>
            <a:endParaRPr lang="en-US" dirty="0">
              <a:solidFill>
                <a:srgbClr val="3333CC"/>
              </a:solidFill>
            </a:endParaRPr>
          </a:p>
        </p:txBody>
      </p:sp>
      <p:sp>
        <p:nvSpPr>
          <p:cNvPr id="3" name="Content Placeholder 2"/>
          <p:cNvSpPr>
            <a:spLocks noGrp="1"/>
          </p:cNvSpPr>
          <p:nvPr>
            <p:ph idx="1"/>
          </p:nvPr>
        </p:nvSpPr>
        <p:spPr/>
        <p:txBody>
          <a:bodyPr>
            <a:normAutofit fontScale="92500" lnSpcReduction="10000"/>
          </a:bodyPr>
          <a:lstStyle/>
          <a:p>
            <a:r>
              <a:rPr lang="en-US" dirty="0" smtClean="0"/>
              <a:t>For atmospheric temperatures and pressures, the atmosphere is an ideal gas.</a:t>
            </a:r>
          </a:p>
          <a:p>
            <a:pPr algn="ctr">
              <a:buNone/>
            </a:pPr>
            <a:r>
              <a:rPr lang="en-US" dirty="0" smtClean="0"/>
              <a:t>PV = </a:t>
            </a:r>
            <a:r>
              <a:rPr lang="en-US" dirty="0" err="1" smtClean="0"/>
              <a:t>nRT</a:t>
            </a:r>
            <a:endParaRPr lang="en-US" dirty="0" smtClean="0"/>
          </a:p>
          <a:p>
            <a:pPr>
              <a:buNone/>
            </a:pPr>
            <a:r>
              <a:rPr lang="en-US" dirty="0" smtClean="0"/>
              <a:t>Where P is the local pressure, V the volume, T the temperature, n the number of mole(</a:t>
            </a:r>
            <a:r>
              <a:rPr lang="en-US" dirty="0" err="1" smtClean="0"/>
              <a:t>cule</a:t>
            </a:r>
            <a:r>
              <a:rPr lang="en-US" dirty="0" smtClean="0"/>
              <a:t>)s and R the gas constant</a:t>
            </a:r>
          </a:p>
          <a:p>
            <a:pPr>
              <a:buNone/>
            </a:pPr>
            <a:r>
              <a:rPr lang="en-US" dirty="0" smtClean="0"/>
              <a:t>R = 8.314 J mol</a:t>
            </a:r>
            <a:r>
              <a:rPr lang="en-US" baseline="30000" dirty="0" smtClean="0"/>
              <a:t>-1</a:t>
            </a:r>
            <a:r>
              <a:rPr lang="en-US" dirty="0" smtClean="0"/>
              <a:t> K</a:t>
            </a:r>
            <a:r>
              <a:rPr lang="en-US" baseline="30000" dirty="0" smtClean="0"/>
              <a:t>-1</a:t>
            </a:r>
            <a:r>
              <a:rPr lang="en-US" dirty="0" smtClean="0"/>
              <a:t> = 1.98 cal mol</a:t>
            </a:r>
            <a:r>
              <a:rPr lang="en-US" baseline="30000" dirty="0" smtClean="0"/>
              <a:t>-1</a:t>
            </a:r>
            <a:r>
              <a:rPr lang="en-US" dirty="0" smtClean="0"/>
              <a:t> K</a:t>
            </a:r>
            <a:r>
              <a:rPr lang="en-US" baseline="30000" dirty="0" smtClean="0"/>
              <a:t>-1</a:t>
            </a:r>
            <a:r>
              <a:rPr lang="en-US" dirty="0" smtClean="0"/>
              <a:t> </a:t>
            </a:r>
          </a:p>
          <a:p>
            <a:pPr>
              <a:buNone/>
            </a:pPr>
            <a:r>
              <a:rPr lang="en-US" dirty="0"/>
              <a:t> </a:t>
            </a:r>
            <a:r>
              <a:rPr lang="en-US" dirty="0" smtClean="0"/>
              <a:t>   = 0.082 L-</a:t>
            </a:r>
            <a:r>
              <a:rPr lang="en-US" dirty="0" err="1" smtClean="0"/>
              <a:t>atm</a:t>
            </a:r>
            <a:r>
              <a:rPr lang="en-US" dirty="0" smtClean="0"/>
              <a:t> mol</a:t>
            </a:r>
            <a:r>
              <a:rPr lang="en-US" baseline="30000" dirty="0" smtClean="0"/>
              <a:t>-1</a:t>
            </a:r>
            <a:r>
              <a:rPr lang="en-US" dirty="0" smtClean="0"/>
              <a:t> K</a:t>
            </a:r>
            <a:r>
              <a:rPr lang="en-US" baseline="30000" dirty="0" smtClean="0"/>
              <a:t>-1</a:t>
            </a:r>
            <a:r>
              <a:rPr lang="en-US" dirty="0" smtClean="0"/>
              <a:t> = N</a:t>
            </a:r>
            <a:r>
              <a:rPr lang="en-US" baseline="-25000" dirty="0" smtClean="0"/>
              <a:t>a</a:t>
            </a:r>
            <a:r>
              <a:rPr lang="en-US" dirty="0" smtClean="0"/>
              <a:t> * k(</a:t>
            </a:r>
            <a:r>
              <a:rPr lang="en-US" baseline="-25000" dirty="0" err="1" smtClean="0"/>
              <a:t>boltzmann</a:t>
            </a:r>
            <a:r>
              <a:rPr lang="en-US" dirty="0" smtClean="0"/>
              <a:t>)</a:t>
            </a:r>
          </a:p>
          <a:p>
            <a:pPr>
              <a:buNone/>
            </a:pPr>
            <a:r>
              <a:rPr lang="en-US" i="1" dirty="0" smtClean="0">
                <a:solidFill>
                  <a:srgbClr val="FF0000"/>
                </a:solidFill>
              </a:rPr>
              <a:t>It is vital to be comfortable switching units</a:t>
            </a:r>
            <a:r>
              <a:rPr lang="en-US" dirty="0" smtClean="0"/>
              <a:t>!</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Variation of P with Height</a:t>
            </a:r>
            <a:endParaRPr lang="en-US" dirty="0"/>
          </a:p>
        </p:txBody>
      </p:sp>
      <p:sp>
        <p:nvSpPr>
          <p:cNvPr id="3" name="Content Placeholder 2"/>
          <p:cNvSpPr>
            <a:spLocks noGrp="1"/>
          </p:cNvSpPr>
          <p:nvPr>
            <p:ph idx="1"/>
          </p:nvPr>
        </p:nvSpPr>
        <p:spPr/>
        <p:txBody>
          <a:bodyPr/>
          <a:lstStyle/>
          <a:p>
            <a:r>
              <a:rPr lang="en-US" dirty="0" smtClean="0"/>
              <a:t>Many simple properties can be derived from the Ideal Gas Law:</a:t>
            </a:r>
          </a:p>
          <a:p>
            <a:r>
              <a:rPr lang="en-US" dirty="0" smtClean="0"/>
              <a:t>Density (</a:t>
            </a:r>
            <a:r>
              <a:rPr lang="el-GR" dirty="0" smtClean="0"/>
              <a:t>ρ</a:t>
            </a:r>
            <a:r>
              <a:rPr lang="en-US" dirty="0" smtClean="0"/>
              <a:t>) = mass/unit volume = </a:t>
            </a:r>
            <a:r>
              <a:rPr lang="en-US" dirty="0" err="1" smtClean="0"/>
              <a:t>M</a:t>
            </a:r>
            <a:r>
              <a:rPr lang="en-US" baseline="-25000" dirty="0" err="1" smtClean="0"/>
              <a:t>eff</a:t>
            </a:r>
            <a:r>
              <a:rPr lang="en-US" dirty="0" smtClean="0"/>
              <a:t> *(n/V)</a:t>
            </a:r>
          </a:p>
          <a:p>
            <a:r>
              <a:rPr lang="en-US" dirty="0" smtClean="0"/>
              <a:t>= </a:t>
            </a:r>
            <a:r>
              <a:rPr lang="en-US" dirty="0" err="1" smtClean="0"/>
              <a:t>M</a:t>
            </a:r>
            <a:r>
              <a:rPr lang="en-US" baseline="-25000" dirty="0" err="1" smtClean="0"/>
              <a:t>eff</a:t>
            </a:r>
            <a:r>
              <a:rPr lang="en-US" dirty="0" smtClean="0"/>
              <a:t> *(P/RT)</a:t>
            </a:r>
          </a:p>
          <a:p>
            <a:endParaRPr lang="en-US" dirty="0" smtClean="0"/>
          </a:p>
          <a:p>
            <a:r>
              <a:rPr lang="en-US" dirty="0" smtClean="0"/>
              <a:t>Consider an air parcel, of area A and thickness </a:t>
            </a:r>
            <a:r>
              <a:rPr lang="en-US" dirty="0" err="1" smtClean="0"/>
              <a:t>dz</a:t>
            </a:r>
            <a:endParaRPr lang="en-US" dirty="0" smtClean="0"/>
          </a:p>
          <a:p>
            <a:r>
              <a:rPr lang="en-US" dirty="0" smtClean="0"/>
              <a:t>Volume of parcel is Adz, mass is </a:t>
            </a:r>
            <a:r>
              <a:rPr lang="el-GR" dirty="0" smtClean="0"/>
              <a:t>ρ</a:t>
            </a:r>
            <a:r>
              <a:rPr lang="en-US" dirty="0" smtClean="0"/>
              <a:t>Adz</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r>
              <a:rPr lang="en-US" dirty="0" smtClean="0"/>
              <a:t>Gravitational force acting on the parcel is:</a:t>
            </a:r>
          </a:p>
          <a:p>
            <a:r>
              <a:rPr lang="en-US" dirty="0" smtClean="0"/>
              <a:t>g*</a:t>
            </a:r>
            <a:r>
              <a:rPr lang="el-GR" dirty="0" smtClean="0"/>
              <a:t> ρ</a:t>
            </a:r>
            <a:r>
              <a:rPr lang="en-US" dirty="0" smtClean="0"/>
              <a:t>Adz</a:t>
            </a:r>
          </a:p>
          <a:p>
            <a:endParaRPr lang="en-US" dirty="0" smtClean="0"/>
          </a:p>
          <a:p>
            <a:r>
              <a:rPr lang="en-US" i="1" dirty="0" smtClean="0"/>
              <a:t>But</a:t>
            </a:r>
            <a:r>
              <a:rPr lang="en-US" dirty="0" smtClean="0"/>
              <a:t>, pressure is force per unit area, </a:t>
            </a:r>
          </a:p>
          <a:p>
            <a:r>
              <a:rPr lang="en-US" i="1" dirty="0" smtClean="0"/>
              <a:t>So</a:t>
            </a:r>
            <a:r>
              <a:rPr lang="en-US" dirty="0" smtClean="0"/>
              <a:t> </a:t>
            </a:r>
            <a:r>
              <a:rPr lang="en-US" dirty="0" err="1" smtClean="0"/>
              <a:t>dP</a:t>
            </a:r>
            <a:r>
              <a:rPr lang="en-US" dirty="0" smtClean="0"/>
              <a:t> = -g</a:t>
            </a:r>
            <a:r>
              <a:rPr lang="el-GR" dirty="0" smtClean="0"/>
              <a:t>ρ</a:t>
            </a:r>
            <a:r>
              <a:rPr lang="en-US" dirty="0" err="1" smtClean="0"/>
              <a:t>dz</a:t>
            </a:r>
            <a:endParaRPr lang="en-US" dirty="0" smtClean="0"/>
          </a:p>
          <a:p>
            <a:endParaRPr lang="en-US" dirty="0" smtClean="0"/>
          </a:p>
          <a:p>
            <a:r>
              <a:rPr lang="en-US" dirty="0" smtClean="0"/>
              <a:t>From earlier, </a:t>
            </a:r>
            <a:r>
              <a:rPr lang="el-GR" dirty="0" smtClean="0"/>
              <a:t>ρ</a:t>
            </a:r>
            <a:r>
              <a:rPr lang="en-US" dirty="0" smtClean="0"/>
              <a:t> = </a:t>
            </a:r>
            <a:r>
              <a:rPr lang="en-US" dirty="0" err="1" smtClean="0"/>
              <a:t>M</a:t>
            </a:r>
            <a:r>
              <a:rPr lang="en-US" baseline="-25000" dirty="0" err="1" smtClean="0"/>
              <a:t>eff</a:t>
            </a:r>
            <a:r>
              <a:rPr lang="en-US" dirty="0" err="1" smtClean="0"/>
              <a:t>P</a:t>
            </a:r>
            <a:r>
              <a:rPr lang="en-US" dirty="0" smtClean="0"/>
              <a:t>/RT</a:t>
            </a:r>
          </a:p>
          <a:p>
            <a:r>
              <a:rPr lang="en-US" dirty="0" err="1" smtClean="0"/>
              <a:t>dP</a:t>
            </a:r>
            <a:r>
              <a:rPr lang="en-US" dirty="0" smtClean="0"/>
              <a:t> = -(</a:t>
            </a:r>
            <a:r>
              <a:rPr lang="en-US" dirty="0" err="1" smtClean="0"/>
              <a:t>gM</a:t>
            </a:r>
            <a:r>
              <a:rPr lang="en-US" baseline="-25000" dirty="0" err="1" smtClean="0"/>
              <a:t>eff</a:t>
            </a:r>
            <a:r>
              <a:rPr lang="en-US" dirty="0" err="1" smtClean="0"/>
              <a:t>P</a:t>
            </a:r>
            <a:r>
              <a:rPr lang="en-US" dirty="0" smtClean="0"/>
              <a:t>/RT)*</a:t>
            </a:r>
            <a:r>
              <a:rPr lang="en-US" dirty="0" err="1" smtClean="0"/>
              <a:t>dz</a:t>
            </a:r>
            <a:endParaRPr lang="en-US" dirty="0" smtClean="0"/>
          </a:p>
          <a:p>
            <a:r>
              <a:rPr lang="en-US" dirty="0" smtClean="0"/>
              <a:t>or, d(</a:t>
            </a:r>
            <a:r>
              <a:rPr lang="en-US" dirty="0" err="1" smtClean="0"/>
              <a:t>lnP</a:t>
            </a:r>
            <a:r>
              <a:rPr lang="en-US" dirty="0" smtClean="0"/>
              <a:t>) = -(</a:t>
            </a:r>
            <a:r>
              <a:rPr lang="en-US" dirty="0" err="1" smtClean="0"/>
              <a:t>gM</a:t>
            </a:r>
            <a:r>
              <a:rPr lang="en-US" baseline="-25000" dirty="0" err="1" smtClean="0"/>
              <a:t>eff</a:t>
            </a:r>
            <a:r>
              <a:rPr lang="en-US" dirty="0" smtClean="0"/>
              <a:t>/RT) * </a:t>
            </a:r>
            <a:r>
              <a:rPr lang="en-US" dirty="0" err="1" smtClean="0"/>
              <a:t>dz</a:t>
            </a:r>
            <a:endParaRPr lang="en-US" dirty="0" smtClean="0"/>
          </a:p>
          <a:p>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333CC"/>
                </a:solidFill>
              </a:rPr>
              <a:t>Scale Height</a:t>
            </a:r>
            <a:endParaRPr lang="en-US" dirty="0">
              <a:solidFill>
                <a:srgbClr val="3333CC"/>
              </a:solidFill>
            </a:endParaRPr>
          </a:p>
        </p:txBody>
      </p:sp>
      <p:sp>
        <p:nvSpPr>
          <p:cNvPr id="3" name="Content Placeholder 2"/>
          <p:cNvSpPr>
            <a:spLocks noGrp="1"/>
          </p:cNvSpPr>
          <p:nvPr>
            <p:ph idx="1"/>
          </p:nvPr>
        </p:nvSpPr>
        <p:spPr/>
        <p:txBody>
          <a:bodyPr/>
          <a:lstStyle/>
          <a:p>
            <a:r>
              <a:rPr lang="en-US" dirty="0" smtClean="0"/>
              <a:t>Integrating the previous equation:</a:t>
            </a:r>
          </a:p>
          <a:p>
            <a:pPr algn="ctr"/>
            <a:endParaRPr lang="en-US" dirty="0" smtClean="0"/>
          </a:p>
          <a:p>
            <a:endParaRPr lang="en-US" dirty="0" smtClean="0"/>
          </a:p>
          <a:p>
            <a:r>
              <a:rPr lang="en-US" dirty="0" smtClean="0"/>
              <a:t>Defining H = RT/(</a:t>
            </a:r>
            <a:r>
              <a:rPr lang="en-US" dirty="0" err="1" smtClean="0"/>
              <a:t>gM</a:t>
            </a:r>
            <a:r>
              <a:rPr lang="en-US" baseline="-25000" dirty="0" err="1" smtClean="0"/>
              <a:t>eff</a:t>
            </a:r>
            <a:r>
              <a:rPr lang="en-US" dirty="0" smtClean="0"/>
              <a:t>)</a:t>
            </a:r>
            <a:endParaRPr lang="en-US" dirty="0" smtClean="0">
              <a:solidFill>
                <a:srgbClr val="FF0000"/>
              </a:solidFill>
            </a:endParaRPr>
          </a:p>
          <a:p>
            <a:pPr algn="ctr"/>
            <a:endParaRPr lang="en-US" dirty="0" smtClean="0"/>
          </a:p>
          <a:p>
            <a:pPr>
              <a:buNone/>
            </a:pPr>
            <a:endParaRPr lang="en-US" dirty="0" smtClean="0"/>
          </a:p>
          <a:p>
            <a:pPr>
              <a:buNone/>
            </a:pPr>
            <a:r>
              <a:rPr lang="en-US" dirty="0" smtClean="0"/>
              <a:t>Where H is the Scale Height</a:t>
            </a:r>
            <a:endParaRPr lang="en-US" dirty="0"/>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7" name="Rectangle 3"/>
          <p:cNvSpPr>
            <a:spLocks noChangeArrowheads="1"/>
          </p:cNvSpPr>
          <p:nvPr/>
        </p:nvSpPr>
        <p:spPr bwMode="auto">
          <a:xfrm>
            <a:off x="0" y="857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8" name="Picture 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124199" y="2286000"/>
            <a:ext cx="2939143" cy="762000"/>
          </a:xfrm>
          <a:prstGeom prst="rect">
            <a:avLst/>
          </a:prstGeom>
          <a:noFill/>
        </p:spPr>
      </p:pic>
      <p:sp>
        <p:nvSpPr>
          <p:cNvPr id="1030" name="Rectangle 6"/>
          <p:cNvSpPr>
            <a:spLocks noChangeArrowheads="1"/>
          </p:cNvSpPr>
          <p:nvPr/>
        </p:nvSpPr>
        <p:spPr bwMode="auto">
          <a:xfrm>
            <a:off x="0" y="857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31" name="Picture 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114799" y="4038600"/>
            <a:ext cx="2250831" cy="914400"/>
          </a:xfrm>
          <a:prstGeom prst="rect">
            <a:avLst/>
          </a:prstGeom>
          <a:noFill/>
        </p:spPr>
      </p:pic>
      <p:sp>
        <p:nvSpPr>
          <p:cNvPr id="1033" name="Rectangle 9"/>
          <p:cNvSpPr>
            <a:spLocks noChangeArrowheads="1"/>
          </p:cNvSpPr>
          <p:nvPr/>
        </p:nvSpPr>
        <p:spPr bwMode="auto">
          <a:xfrm>
            <a:off x="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r>
              <a:rPr lang="en-US" dirty="0" smtClean="0"/>
              <a:t>H is the height by which the pressure falls to 36% of its value at the ground (1/e)</a:t>
            </a:r>
          </a:p>
          <a:p>
            <a:endParaRPr lang="en-US" dirty="0" smtClean="0"/>
          </a:p>
          <a:p>
            <a:r>
              <a:rPr lang="en-US" dirty="0" smtClean="0"/>
              <a:t>Value of H:</a:t>
            </a:r>
          </a:p>
          <a:p>
            <a:r>
              <a:rPr lang="en-US" dirty="0" smtClean="0"/>
              <a:t>H = RT/(</a:t>
            </a:r>
            <a:r>
              <a:rPr lang="en-US" dirty="0" err="1" smtClean="0"/>
              <a:t>gM</a:t>
            </a:r>
            <a:r>
              <a:rPr lang="en-US" baseline="-25000" dirty="0" err="1" smtClean="0"/>
              <a:t>eff</a:t>
            </a:r>
            <a:r>
              <a:rPr lang="en-US" dirty="0" smtClean="0"/>
              <a:t>) = (8.314*273)/(9.81/29e-3)</a:t>
            </a:r>
          </a:p>
          <a:p>
            <a:pPr lvl="1">
              <a:buNone/>
            </a:pPr>
            <a:r>
              <a:rPr lang="en-US" dirty="0" smtClean="0"/>
              <a:t>    = 7980 m, or about 8 km.</a:t>
            </a:r>
          </a:p>
          <a:p>
            <a:pPr lvl="1">
              <a:buNone/>
            </a:pPr>
            <a:endParaRPr lang="en-US" dirty="0" smtClean="0"/>
          </a:p>
          <a:p>
            <a:pPr lvl="1">
              <a:buNone/>
            </a:pPr>
            <a:r>
              <a:rPr lang="en-US" dirty="0" smtClean="0"/>
              <a:t>In practice, the atmosphere is not isothermal, </a:t>
            </a:r>
          </a:p>
          <a:p>
            <a:pPr lvl="1">
              <a:buNone/>
            </a:pPr>
            <a:r>
              <a:rPr lang="en-US" dirty="0" smtClean="0"/>
              <a:t>and H ≈ 7 km</a:t>
            </a:r>
          </a:p>
          <a:p>
            <a:pPr lvl="1">
              <a:buNone/>
            </a:pPr>
            <a:r>
              <a:rPr lang="en-US" dirty="0" smtClean="0"/>
              <a:t>[equivalent to a factor of 10 for 16 km ≈ 10 miles]</a:t>
            </a: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lnSpcReduction="10000"/>
          </a:bodyPr>
          <a:lstStyle/>
          <a:p>
            <a:r>
              <a:rPr lang="en-US" i="1" dirty="0" smtClean="0">
                <a:solidFill>
                  <a:srgbClr val="3333CC"/>
                </a:solidFill>
              </a:rPr>
              <a:t>Getting back to our original air parcel</a:t>
            </a:r>
            <a:r>
              <a:rPr lang="en-US" dirty="0" smtClean="0"/>
              <a:t>:</a:t>
            </a:r>
          </a:p>
          <a:p>
            <a:r>
              <a:rPr lang="en-US" dirty="0" smtClean="0"/>
              <a:t>Mass of parcel = </a:t>
            </a:r>
            <a:r>
              <a:rPr lang="el-GR" dirty="0" smtClean="0"/>
              <a:t>ρ</a:t>
            </a:r>
            <a:r>
              <a:rPr lang="en-US" dirty="0" smtClean="0"/>
              <a:t>Adz</a:t>
            </a:r>
          </a:p>
          <a:p>
            <a:endParaRPr lang="en-US" dirty="0" smtClean="0"/>
          </a:p>
          <a:p>
            <a:r>
              <a:rPr lang="en-US" dirty="0" smtClean="0"/>
              <a:t>Since pressure and density are proportional</a:t>
            </a:r>
          </a:p>
          <a:p>
            <a:r>
              <a:rPr lang="el-GR" dirty="0" smtClean="0"/>
              <a:t>ρ</a:t>
            </a:r>
            <a:r>
              <a:rPr lang="en-US" dirty="0" smtClean="0"/>
              <a:t>(z) = </a:t>
            </a:r>
            <a:r>
              <a:rPr lang="el-GR" dirty="0" smtClean="0"/>
              <a:t>ρ</a:t>
            </a:r>
            <a:r>
              <a:rPr lang="en-US" baseline="-25000" dirty="0" err="1" smtClean="0"/>
              <a:t>o</a:t>
            </a:r>
            <a:r>
              <a:rPr lang="en-US" dirty="0" err="1" smtClean="0"/>
              <a:t>exp</a:t>
            </a:r>
            <a:r>
              <a:rPr lang="en-US" dirty="0" smtClean="0"/>
              <a:t>(-z/H)</a:t>
            </a:r>
          </a:p>
          <a:p>
            <a:r>
              <a:rPr lang="en-US" dirty="0" smtClean="0"/>
              <a:t>Total mass of column of air = ∫</a:t>
            </a:r>
            <a:r>
              <a:rPr lang="el-GR" dirty="0" smtClean="0"/>
              <a:t> </a:t>
            </a:r>
            <a:r>
              <a:rPr lang="en-US" dirty="0" smtClean="0"/>
              <a:t>A</a:t>
            </a:r>
            <a:r>
              <a:rPr lang="el-GR" dirty="0" smtClean="0"/>
              <a:t>ρ</a:t>
            </a:r>
            <a:r>
              <a:rPr lang="en-US" baseline="-25000" dirty="0" err="1" smtClean="0"/>
              <a:t>o</a:t>
            </a:r>
            <a:r>
              <a:rPr lang="en-US" dirty="0" err="1" smtClean="0"/>
              <a:t>exp</a:t>
            </a:r>
            <a:r>
              <a:rPr lang="en-US" dirty="0" smtClean="0"/>
              <a:t>(-z/H)</a:t>
            </a:r>
            <a:r>
              <a:rPr lang="en-US" dirty="0" err="1" smtClean="0"/>
              <a:t>dz</a:t>
            </a:r>
            <a:endParaRPr lang="en-US" dirty="0" smtClean="0"/>
          </a:p>
          <a:p>
            <a:r>
              <a:rPr lang="en-US" dirty="0" smtClean="0"/>
              <a:t>= HA</a:t>
            </a:r>
            <a:r>
              <a:rPr lang="el-GR" dirty="0" smtClean="0"/>
              <a:t>ρ</a:t>
            </a:r>
            <a:r>
              <a:rPr lang="en-US" baseline="-25000" dirty="0" smtClean="0"/>
              <a:t>o</a:t>
            </a:r>
            <a:r>
              <a:rPr lang="en-US" dirty="0" smtClean="0"/>
              <a:t> </a:t>
            </a:r>
          </a:p>
          <a:p>
            <a:r>
              <a:rPr lang="en-US" dirty="0" smtClean="0"/>
              <a:t>So, the mass can be represented by a column height H and density </a:t>
            </a:r>
            <a:r>
              <a:rPr lang="el-GR" dirty="0" smtClean="0"/>
              <a:t>ρ</a:t>
            </a:r>
            <a:r>
              <a:rPr lang="en-US" baseline="-25000" dirty="0" smtClean="0"/>
              <a:t>o</a:t>
            </a:r>
            <a:r>
              <a:rPr lang="en-US" dirty="0" smtClean="0"/>
              <a:t> </a:t>
            </a:r>
          </a:p>
          <a:p>
            <a:r>
              <a:rPr lang="en-US" dirty="0" smtClean="0">
                <a:solidFill>
                  <a:srgbClr val="FF0000"/>
                </a:solidFill>
              </a:rPr>
              <a:t>Useful relationship! Contrast to liquid </a:t>
            </a:r>
            <a:r>
              <a:rPr lang="en-US" dirty="0" err="1" smtClean="0">
                <a:solidFill>
                  <a:srgbClr val="FF0000"/>
                </a:solidFill>
              </a:rPr>
              <a:t>hA</a:t>
            </a:r>
            <a:r>
              <a:rPr lang="el-GR" dirty="0" smtClean="0">
                <a:solidFill>
                  <a:srgbClr val="FF0000"/>
                </a:solidFill>
              </a:rPr>
              <a:t>ρ</a:t>
            </a:r>
            <a:r>
              <a:rPr lang="en-US" dirty="0" smtClean="0">
                <a:solidFill>
                  <a:srgbClr val="FF0000"/>
                </a:solidFill>
              </a:rPr>
              <a:t>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333CC"/>
                </a:solidFill>
              </a:rPr>
              <a:t>Lapse Rate</a:t>
            </a:r>
            <a:endParaRPr lang="en-US" dirty="0">
              <a:solidFill>
                <a:srgbClr val="3333CC"/>
              </a:solidFill>
            </a:endParaRPr>
          </a:p>
        </p:txBody>
      </p:sp>
      <p:sp>
        <p:nvSpPr>
          <p:cNvPr id="3" name="Content Placeholder 2"/>
          <p:cNvSpPr>
            <a:spLocks noGrp="1"/>
          </p:cNvSpPr>
          <p:nvPr>
            <p:ph idx="1"/>
          </p:nvPr>
        </p:nvSpPr>
        <p:spPr>
          <a:xfrm>
            <a:off x="457200" y="1371600"/>
            <a:ext cx="8229600" cy="4754563"/>
          </a:xfrm>
        </p:spPr>
        <p:txBody>
          <a:bodyPr>
            <a:normAutofit/>
          </a:bodyPr>
          <a:lstStyle/>
          <a:p>
            <a:r>
              <a:rPr lang="en-US" dirty="0" smtClean="0"/>
              <a:t>The troposphere is not isothermal</a:t>
            </a:r>
          </a:p>
          <a:p>
            <a:r>
              <a:rPr lang="en-US" dirty="0" smtClean="0"/>
              <a:t>Temperature drops with height</a:t>
            </a:r>
          </a:p>
          <a:p>
            <a:r>
              <a:rPr lang="en-US" dirty="0" smtClean="0"/>
              <a:t>By considering work done on an ascending air parcel, can show that:</a:t>
            </a:r>
          </a:p>
          <a:p>
            <a:pPr algn="ctr"/>
            <a:endParaRPr lang="en-US" dirty="0" smtClean="0"/>
          </a:p>
          <a:p>
            <a:endParaRPr lang="en-US" dirty="0" smtClean="0"/>
          </a:p>
          <a:p>
            <a:r>
              <a:rPr lang="en-US" dirty="0" smtClean="0"/>
              <a:t>This is the Dry Lapse Rate, ≈10 K/km</a:t>
            </a:r>
          </a:p>
          <a:p>
            <a:r>
              <a:rPr lang="en-US" dirty="0" smtClean="0"/>
              <a:t>In practice, air contains humidity → 7 K/km</a:t>
            </a:r>
            <a:endParaRPr lang="en-US" dirty="0"/>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581400" y="3886200"/>
            <a:ext cx="2561167" cy="838200"/>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fontScale="92500" lnSpcReduction="10000"/>
          </a:bodyPr>
          <a:lstStyle/>
          <a:p>
            <a:r>
              <a:rPr lang="en-US" dirty="0" smtClean="0"/>
              <a:t>If ∂T/∂z &gt; 0, have a temperature inversion</a:t>
            </a:r>
          </a:p>
          <a:p>
            <a:r>
              <a:rPr lang="en-US" dirty="0" smtClean="0"/>
              <a:t>Stable situation, typical when the ground is cold overnight</a:t>
            </a:r>
          </a:p>
          <a:p>
            <a:endParaRPr lang="en-US" dirty="0" smtClean="0"/>
          </a:p>
          <a:p>
            <a:r>
              <a:rPr lang="en-US" dirty="0" smtClean="0"/>
              <a:t>More generally, need to consider the </a:t>
            </a:r>
            <a:r>
              <a:rPr lang="en-US" dirty="0" smtClean="0">
                <a:solidFill>
                  <a:srgbClr val="FF0000"/>
                </a:solidFill>
              </a:rPr>
              <a:t>Potential Temperature</a:t>
            </a:r>
            <a:r>
              <a:rPr lang="en-US" dirty="0" smtClean="0"/>
              <a:t>, </a:t>
            </a:r>
            <a:r>
              <a:rPr lang="el-GR" dirty="0" smtClean="0"/>
              <a:t>Θ</a:t>
            </a:r>
            <a:endParaRPr lang="en-US" dirty="0" smtClean="0"/>
          </a:p>
          <a:p>
            <a:pPr algn="ctr">
              <a:buNone/>
            </a:pPr>
            <a:r>
              <a:rPr lang="el-GR" dirty="0" smtClean="0"/>
              <a:t>Θ</a:t>
            </a:r>
            <a:r>
              <a:rPr lang="en-US" dirty="0" smtClean="0"/>
              <a:t> = T(P</a:t>
            </a:r>
            <a:r>
              <a:rPr lang="en-US" baseline="-25000" dirty="0" smtClean="0"/>
              <a:t>o</a:t>
            </a:r>
            <a:r>
              <a:rPr lang="en-US" dirty="0" smtClean="0"/>
              <a:t>/P)</a:t>
            </a:r>
            <a:r>
              <a:rPr lang="en-US" baseline="30000" dirty="0" smtClean="0"/>
              <a:t>R/Cp</a:t>
            </a:r>
            <a:r>
              <a:rPr lang="en-US" dirty="0" smtClean="0"/>
              <a:t> </a:t>
            </a:r>
          </a:p>
          <a:p>
            <a:pPr>
              <a:buNone/>
            </a:pPr>
            <a:r>
              <a:rPr lang="en-US" dirty="0" smtClean="0"/>
              <a:t>This is the temperature an air parcel </a:t>
            </a:r>
            <a:r>
              <a:rPr lang="en-US" i="1" dirty="0" smtClean="0">
                <a:solidFill>
                  <a:srgbClr val="FF0000"/>
                </a:solidFill>
              </a:rPr>
              <a:t>would have</a:t>
            </a:r>
            <a:r>
              <a:rPr lang="en-US" dirty="0" smtClean="0"/>
              <a:t> if it were brought adiabatically to the surface.</a:t>
            </a:r>
          </a:p>
          <a:p>
            <a:pPr>
              <a:buNone/>
            </a:pPr>
            <a:r>
              <a:rPr lang="en-US" dirty="0" smtClean="0"/>
              <a:t>Measure of vertical stability</a:t>
            </a:r>
          </a:p>
          <a:p>
            <a:pPr>
              <a:buNone/>
            </a:pPr>
            <a:r>
              <a:rPr lang="en-US" dirty="0" smtClean="0"/>
              <a:t>Conserved when air parcel rises or falls</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333CC"/>
                </a:solidFill>
              </a:rPr>
              <a:t>Pressure and Number Density</a:t>
            </a:r>
            <a:endParaRPr lang="en-US" dirty="0">
              <a:solidFill>
                <a:srgbClr val="3333CC"/>
              </a:solidFill>
            </a:endParaRPr>
          </a:p>
        </p:txBody>
      </p:sp>
      <p:sp>
        <p:nvSpPr>
          <p:cNvPr id="3" name="Content Placeholder 2"/>
          <p:cNvSpPr>
            <a:spLocks noGrp="1"/>
          </p:cNvSpPr>
          <p:nvPr>
            <p:ph idx="1"/>
          </p:nvPr>
        </p:nvSpPr>
        <p:spPr/>
        <p:txBody>
          <a:bodyPr>
            <a:normAutofit fontScale="92500" lnSpcReduction="10000"/>
          </a:bodyPr>
          <a:lstStyle/>
          <a:p>
            <a:r>
              <a:rPr lang="en-US" dirty="0" smtClean="0"/>
              <a:t>Using the ideal gas law, can find the number density at a given P and T</a:t>
            </a:r>
          </a:p>
          <a:p>
            <a:r>
              <a:rPr lang="en-US" dirty="0" smtClean="0"/>
              <a:t>PV = </a:t>
            </a:r>
            <a:r>
              <a:rPr lang="en-US" dirty="0" err="1" smtClean="0"/>
              <a:t>nRT</a:t>
            </a:r>
            <a:r>
              <a:rPr lang="en-US" dirty="0" smtClean="0"/>
              <a:t>, so n/V = P/RT</a:t>
            </a:r>
          </a:p>
          <a:p>
            <a:endParaRPr lang="en-US" dirty="0" smtClean="0"/>
          </a:p>
          <a:p>
            <a:r>
              <a:rPr lang="en-US" dirty="0" smtClean="0"/>
              <a:t>At the surface, P</a:t>
            </a:r>
            <a:r>
              <a:rPr lang="en-US" baseline="-25000" dirty="0" smtClean="0"/>
              <a:t>o</a:t>
            </a:r>
            <a:r>
              <a:rPr lang="en-US" dirty="0" smtClean="0"/>
              <a:t> = 1 bar = 101325 N m</a:t>
            </a:r>
            <a:r>
              <a:rPr lang="en-US" baseline="30000" dirty="0" smtClean="0"/>
              <a:t>-2</a:t>
            </a:r>
            <a:r>
              <a:rPr lang="en-US" dirty="0" smtClean="0"/>
              <a:t> </a:t>
            </a:r>
          </a:p>
          <a:p>
            <a:r>
              <a:rPr lang="en-US" dirty="0" smtClean="0"/>
              <a:t>n/V = 2.69 x 10</a:t>
            </a:r>
            <a:r>
              <a:rPr lang="en-US" baseline="30000" dirty="0" smtClean="0"/>
              <a:t>19</a:t>
            </a:r>
            <a:r>
              <a:rPr lang="en-US" dirty="0" smtClean="0"/>
              <a:t> molecule cm</a:t>
            </a:r>
            <a:r>
              <a:rPr lang="en-US" baseline="30000" dirty="0" smtClean="0"/>
              <a:t>-3</a:t>
            </a:r>
            <a:r>
              <a:rPr lang="en-US" dirty="0" smtClean="0"/>
              <a:t> at 273 K</a:t>
            </a:r>
          </a:p>
          <a:p>
            <a:pPr>
              <a:buNone/>
            </a:pPr>
            <a:r>
              <a:rPr lang="en-US" dirty="0" smtClean="0"/>
              <a:t>          = 2.45 x 10</a:t>
            </a:r>
            <a:r>
              <a:rPr lang="en-US" baseline="30000" dirty="0" smtClean="0"/>
              <a:t>19</a:t>
            </a:r>
            <a:r>
              <a:rPr lang="en-US" dirty="0" smtClean="0"/>
              <a:t> molecule cm</a:t>
            </a:r>
            <a:r>
              <a:rPr lang="en-US" baseline="30000" dirty="0" smtClean="0"/>
              <a:t>-3</a:t>
            </a:r>
            <a:r>
              <a:rPr lang="en-US" dirty="0" smtClean="0"/>
              <a:t> at 298 K </a:t>
            </a:r>
          </a:p>
          <a:p>
            <a:r>
              <a:rPr lang="en-US" dirty="0" smtClean="0"/>
              <a:t>The number density of other species are proportional to their partial pressures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333CC"/>
                </a:solidFill>
              </a:rPr>
              <a:t>Mixing Ratio</a:t>
            </a:r>
            <a:r>
              <a:rPr lang="en-US" dirty="0" smtClean="0"/>
              <a:t>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This is the number density of a given component relative to that of the total</a:t>
            </a:r>
          </a:p>
          <a:p>
            <a:r>
              <a:rPr lang="en-US" dirty="0" smtClean="0"/>
              <a:t>Equivalent to a partial pressure</a:t>
            </a:r>
          </a:p>
          <a:p>
            <a:r>
              <a:rPr lang="el-GR" dirty="0" smtClean="0"/>
              <a:t>χ</a:t>
            </a:r>
            <a:r>
              <a:rPr lang="en-US" dirty="0" smtClean="0"/>
              <a:t>(A) = n(A)/n(air)</a:t>
            </a:r>
          </a:p>
          <a:p>
            <a:pPr lvl="1">
              <a:buNone/>
            </a:pPr>
            <a:r>
              <a:rPr lang="en-US" dirty="0" smtClean="0"/>
              <a:t>	</a:t>
            </a:r>
            <a:r>
              <a:rPr lang="en-US" dirty="0" smtClean="0">
                <a:solidFill>
                  <a:srgbClr val="3333CC"/>
                </a:solidFill>
              </a:rPr>
              <a:t>NB: 1 </a:t>
            </a:r>
            <a:r>
              <a:rPr lang="en-US" dirty="0" err="1" smtClean="0">
                <a:solidFill>
                  <a:srgbClr val="3333CC"/>
                </a:solidFill>
              </a:rPr>
              <a:t>ppm</a:t>
            </a:r>
            <a:r>
              <a:rPr lang="en-US" dirty="0" smtClean="0">
                <a:solidFill>
                  <a:srgbClr val="3333CC"/>
                </a:solidFill>
              </a:rPr>
              <a:t> = 1 in 10</a:t>
            </a:r>
            <a:r>
              <a:rPr lang="en-US" baseline="30000" dirty="0" smtClean="0">
                <a:solidFill>
                  <a:srgbClr val="3333CC"/>
                </a:solidFill>
              </a:rPr>
              <a:t>6</a:t>
            </a:r>
            <a:r>
              <a:rPr lang="en-US" dirty="0" smtClean="0">
                <a:solidFill>
                  <a:srgbClr val="3333CC"/>
                </a:solidFill>
              </a:rPr>
              <a:t> ; 1 ppb = 1 in 10</a:t>
            </a:r>
            <a:r>
              <a:rPr lang="en-US" baseline="30000" dirty="0" smtClean="0">
                <a:solidFill>
                  <a:srgbClr val="3333CC"/>
                </a:solidFill>
              </a:rPr>
              <a:t>9</a:t>
            </a:r>
            <a:r>
              <a:rPr lang="en-US" dirty="0" smtClean="0"/>
              <a:t> </a:t>
            </a:r>
          </a:p>
          <a:p>
            <a:pPr lvl="1"/>
            <a:endParaRPr lang="en-US" dirty="0" smtClean="0"/>
          </a:p>
          <a:p>
            <a:r>
              <a:rPr lang="en-US" dirty="0" smtClean="0"/>
              <a:t>Useful if considering transport, because it is conserved</a:t>
            </a:r>
          </a:p>
          <a:p>
            <a:r>
              <a:rPr lang="en-US" dirty="0" smtClean="0"/>
              <a:t>If considering reaction rates, need to use n because it is absolute</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solidFill>
                  <a:srgbClr val="0000FF"/>
                </a:solidFill>
              </a:rPr>
              <a:t>Field Missions</a:t>
            </a:r>
          </a:p>
        </p:txBody>
      </p:sp>
      <p:sp>
        <p:nvSpPr>
          <p:cNvPr id="24579" name="Rectangle 3"/>
          <p:cNvSpPr>
            <a:spLocks noGrp="1" noChangeArrowheads="1"/>
          </p:cNvSpPr>
          <p:nvPr>
            <p:ph type="body" idx="1"/>
          </p:nvPr>
        </p:nvSpPr>
        <p:spPr/>
        <p:txBody>
          <a:bodyPr/>
          <a:lstStyle/>
          <a:p>
            <a:pPr eaLnBrk="1" hangingPunct="1">
              <a:buFontTx/>
              <a:buNone/>
            </a:pPr>
            <a:r>
              <a:rPr lang="en-US" smtClean="0"/>
              <a:t>Recent Missions include:</a:t>
            </a:r>
          </a:p>
          <a:p>
            <a:pPr eaLnBrk="1" hangingPunct="1"/>
            <a:r>
              <a:rPr lang="en-US" smtClean="0"/>
              <a:t>Mexico City (MIRAGE/MILAGRO)</a:t>
            </a:r>
          </a:p>
          <a:p>
            <a:pPr eaLnBrk="1" hangingPunct="1"/>
            <a:r>
              <a:rPr lang="en-US" smtClean="0"/>
              <a:t>Houston (Texas Air Quality study)</a:t>
            </a:r>
          </a:p>
          <a:p>
            <a:pPr eaLnBrk="1" hangingPunct="1"/>
            <a:r>
              <a:rPr lang="en-US" smtClean="0"/>
              <a:t>CELTIC (forested area near Duke, NC)</a:t>
            </a:r>
          </a:p>
          <a:p>
            <a:pPr eaLnBrk="1" hangingPunct="1"/>
            <a:r>
              <a:rPr lang="en-US" smtClean="0"/>
              <a:t>Amazonia (LBA, AMAZE)</a:t>
            </a:r>
          </a:p>
          <a:p>
            <a:pPr eaLnBrk="1" hangingPunct="1"/>
            <a:r>
              <a:rPr lang="en-US" smtClean="0"/>
              <a:t>Arctic (Airborne + ground)</a:t>
            </a:r>
          </a:p>
          <a:p>
            <a:pPr eaLnBrk="1" hangingPunct="1"/>
            <a:r>
              <a:rPr lang="en-US" smtClean="0"/>
              <a:t>Antarctic (South Pole station)</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333CC"/>
                </a:solidFill>
              </a:rPr>
              <a:t>Concentrations as a f</a:t>
            </a:r>
            <a:r>
              <a:rPr lang="en-US" baseline="30000" dirty="0" smtClean="0">
                <a:solidFill>
                  <a:srgbClr val="3333CC"/>
                </a:solidFill>
              </a:rPr>
              <a:t>n</a:t>
            </a:r>
            <a:r>
              <a:rPr lang="en-US" dirty="0" smtClean="0">
                <a:solidFill>
                  <a:srgbClr val="3333CC"/>
                </a:solidFill>
              </a:rPr>
              <a:t> of z</a:t>
            </a:r>
            <a:endParaRPr lang="en-US" dirty="0">
              <a:solidFill>
                <a:srgbClr val="3333CC"/>
              </a:solidFill>
            </a:endParaRPr>
          </a:p>
        </p:txBody>
      </p:sp>
      <p:sp>
        <p:nvSpPr>
          <p:cNvPr id="3" name="Content Placeholder 2"/>
          <p:cNvSpPr>
            <a:spLocks noGrp="1"/>
          </p:cNvSpPr>
          <p:nvPr>
            <p:ph idx="1"/>
          </p:nvPr>
        </p:nvSpPr>
        <p:spPr/>
        <p:txBody>
          <a:bodyPr/>
          <a:lstStyle/>
          <a:p>
            <a:pPr>
              <a:buNone/>
            </a:pPr>
            <a:r>
              <a:rPr lang="en-US" dirty="0" smtClean="0"/>
              <a:t>Pressure (and number density) fall off exponentially with height. Assume CO</a:t>
            </a:r>
            <a:r>
              <a:rPr lang="en-US" baseline="-25000" dirty="0" smtClean="0"/>
              <a:t>2 </a:t>
            </a:r>
            <a:r>
              <a:rPr lang="en-US" dirty="0" smtClean="0"/>
              <a:t> is well mixed at 370 </a:t>
            </a:r>
            <a:r>
              <a:rPr lang="en-US" dirty="0" err="1" smtClean="0"/>
              <a:t>ppm</a:t>
            </a:r>
            <a:endParaRPr lang="en-US" dirty="0" smtClean="0"/>
          </a:p>
          <a:p>
            <a:pPr>
              <a:buNone/>
            </a:pPr>
            <a:r>
              <a:rPr lang="en-US" dirty="0" smtClean="0"/>
              <a:t>z		n(air)		n(O</a:t>
            </a:r>
            <a:r>
              <a:rPr lang="en-US" baseline="-25000" dirty="0" smtClean="0"/>
              <a:t>2</a:t>
            </a:r>
            <a:r>
              <a:rPr lang="en-US" dirty="0" smtClean="0"/>
              <a:t>)		n(CO</a:t>
            </a:r>
            <a:r>
              <a:rPr lang="en-US" baseline="-25000" dirty="0" smtClean="0"/>
              <a:t>2</a:t>
            </a:r>
            <a:r>
              <a:rPr lang="en-US" dirty="0" smtClean="0"/>
              <a:t>)</a:t>
            </a:r>
          </a:p>
          <a:p>
            <a:pPr>
              <a:buNone/>
            </a:pPr>
            <a:r>
              <a:rPr lang="en-US" dirty="0" smtClean="0"/>
              <a:t>0		2.7E19	5.6E18	9.9E15</a:t>
            </a:r>
          </a:p>
          <a:p>
            <a:pPr>
              <a:buNone/>
            </a:pPr>
            <a:r>
              <a:rPr lang="en-US" dirty="0" smtClean="0"/>
              <a:t>7		9.9E18	2.1E18	3.7E15</a:t>
            </a:r>
          </a:p>
          <a:p>
            <a:pPr>
              <a:buNone/>
            </a:pPr>
            <a:r>
              <a:rPr lang="en-US" dirty="0" smtClean="0"/>
              <a:t>15	3.1E18	6.6E17	1.2E15</a:t>
            </a:r>
          </a:p>
          <a:p>
            <a:pPr>
              <a:buNone/>
            </a:pPr>
            <a:r>
              <a:rPr lang="en-US" dirty="0" smtClean="0"/>
              <a:t>30	3.7E17	7.8E16	1.4E14</a:t>
            </a: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333CC"/>
                </a:solidFill>
              </a:rPr>
              <a:t>Water in the Atmosphere</a:t>
            </a:r>
            <a:r>
              <a:rPr lang="en-US" dirty="0" smtClean="0"/>
              <a:t> </a:t>
            </a:r>
            <a:endParaRPr lang="en-US" dirty="0"/>
          </a:p>
        </p:txBody>
      </p:sp>
      <p:sp>
        <p:nvSpPr>
          <p:cNvPr id="3" name="Content Placeholder 2"/>
          <p:cNvSpPr>
            <a:spLocks noGrp="1"/>
          </p:cNvSpPr>
          <p:nvPr>
            <p:ph idx="1"/>
          </p:nvPr>
        </p:nvSpPr>
        <p:spPr/>
        <p:txBody>
          <a:bodyPr/>
          <a:lstStyle/>
          <a:p>
            <a:r>
              <a:rPr lang="en-US" dirty="0" smtClean="0"/>
              <a:t>Not all gases are well-mixed</a:t>
            </a:r>
          </a:p>
          <a:p>
            <a:r>
              <a:rPr lang="en-US" dirty="0" smtClean="0"/>
              <a:t>Water is a strong function of temperature</a:t>
            </a:r>
          </a:p>
          <a:p>
            <a:endParaRPr lang="en-US" dirty="0" smtClean="0"/>
          </a:p>
          <a:p>
            <a:r>
              <a:rPr lang="en-US" dirty="0" smtClean="0"/>
              <a:t>Near surface, typically 1E17-8E17 </a:t>
            </a:r>
            <a:r>
              <a:rPr lang="en-US" dirty="0" err="1" smtClean="0"/>
              <a:t>molec</a:t>
            </a:r>
            <a:r>
              <a:rPr lang="en-US" dirty="0" smtClean="0"/>
              <a:t> cm</a:t>
            </a:r>
            <a:r>
              <a:rPr lang="en-US" baseline="30000" dirty="0" smtClean="0"/>
              <a:t>-3</a:t>
            </a:r>
            <a:r>
              <a:rPr lang="en-US" dirty="0" smtClean="0"/>
              <a:t> </a:t>
            </a:r>
          </a:p>
          <a:p>
            <a:r>
              <a:rPr lang="en-US" dirty="0" smtClean="0"/>
              <a:t>(RH 20-80%)</a:t>
            </a:r>
          </a:p>
          <a:p>
            <a:r>
              <a:rPr lang="en-US" dirty="0" smtClean="0"/>
              <a:t>At </a:t>
            </a:r>
            <a:r>
              <a:rPr lang="en-US" dirty="0" err="1" smtClean="0"/>
              <a:t>tropopause</a:t>
            </a:r>
            <a:r>
              <a:rPr lang="en-US" dirty="0" smtClean="0"/>
              <a:t>, 4ppm ~ 1.6E13 </a:t>
            </a:r>
            <a:r>
              <a:rPr lang="en-US" dirty="0" err="1" smtClean="0"/>
              <a:t>molec</a:t>
            </a:r>
            <a:r>
              <a:rPr lang="en-US" dirty="0" smtClean="0"/>
              <a:t> cm</a:t>
            </a:r>
            <a:r>
              <a:rPr lang="en-US" baseline="30000" dirty="0" smtClean="0"/>
              <a:t>-3</a:t>
            </a:r>
            <a:r>
              <a:rPr lang="en-US" dirty="0" smtClean="0"/>
              <a:t> </a:t>
            </a: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333CC"/>
                </a:solidFill>
              </a:rPr>
              <a:t>Liquid Water</a:t>
            </a:r>
            <a:endParaRPr lang="en-US" dirty="0">
              <a:solidFill>
                <a:srgbClr val="3333CC"/>
              </a:solidFill>
            </a:endParaRPr>
          </a:p>
        </p:txBody>
      </p:sp>
      <p:sp>
        <p:nvSpPr>
          <p:cNvPr id="3" name="Content Placeholder 2"/>
          <p:cNvSpPr>
            <a:spLocks noGrp="1"/>
          </p:cNvSpPr>
          <p:nvPr>
            <p:ph idx="1"/>
          </p:nvPr>
        </p:nvSpPr>
        <p:spPr/>
        <p:txBody>
          <a:bodyPr/>
          <a:lstStyle/>
          <a:p>
            <a:r>
              <a:rPr lang="en-US" dirty="0" smtClean="0"/>
              <a:t>Have to consider both mass of water, and also size distribution</a:t>
            </a:r>
          </a:p>
          <a:p>
            <a:endParaRPr lang="en-US" dirty="0" smtClean="0"/>
          </a:p>
          <a:p>
            <a:r>
              <a:rPr lang="en-US" dirty="0" smtClean="0"/>
              <a:t>In a cloud, typically have 10</a:t>
            </a:r>
            <a:r>
              <a:rPr lang="en-US" baseline="30000" dirty="0" smtClean="0"/>
              <a:t>-6</a:t>
            </a:r>
            <a:r>
              <a:rPr lang="en-US" dirty="0" smtClean="0"/>
              <a:t> g H</a:t>
            </a:r>
            <a:r>
              <a:rPr lang="en-US" baseline="-25000" dirty="0" smtClean="0"/>
              <a:t>2</a:t>
            </a:r>
            <a:r>
              <a:rPr lang="en-US" dirty="0" smtClean="0"/>
              <a:t>O cm</a:t>
            </a:r>
            <a:r>
              <a:rPr lang="en-US" baseline="30000" dirty="0" smtClean="0"/>
              <a:t>-3</a:t>
            </a:r>
            <a:r>
              <a:rPr lang="en-US" dirty="0" smtClean="0"/>
              <a:t> </a:t>
            </a:r>
          </a:p>
          <a:p>
            <a:r>
              <a:rPr lang="en-US" dirty="0" smtClean="0"/>
              <a:t>Aerosol much lower ~10</a:t>
            </a:r>
            <a:r>
              <a:rPr lang="en-US" baseline="30000" dirty="0" smtClean="0"/>
              <a:t>-10</a:t>
            </a:r>
            <a:r>
              <a:rPr lang="en-US" dirty="0" smtClean="0"/>
              <a:t> or so</a:t>
            </a:r>
          </a:p>
          <a:p>
            <a:endParaRPr lang="en-US" dirty="0" smtClean="0"/>
          </a:p>
          <a:p>
            <a:r>
              <a:rPr lang="en-US" dirty="0" smtClean="0"/>
              <a:t>Concentrations in liquid expressed in mol/L</a:t>
            </a: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333CC"/>
                </a:solidFill>
              </a:rPr>
              <a:t>Aerosol size distributions</a:t>
            </a:r>
            <a:endParaRPr lang="en-US" dirty="0">
              <a:solidFill>
                <a:srgbClr val="3333CC"/>
              </a:solidFill>
            </a:endParaRPr>
          </a:p>
        </p:txBody>
      </p:sp>
      <p:pic>
        <p:nvPicPr>
          <p:cNvPr id="1028" name="Picture 4"/>
          <p:cNvPicPr>
            <a:picLocks noChangeAspect="1" noChangeArrowheads="1"/>
          </p:cNvPicPr>
          <p:nvPr/>
        </p:nvPicPr>
        <p:blipFill>
          <a:blip r:embed="rId2" cstate="print"/>
          <a:srcRect/>
          <a:stretch>
            <a:fillRect/>
          </a:stretch>
        </p:blipFill>
        <p:spPr bwMode="auto">
          <a:xfrm>
            <a:off x="2362200" y="1143000"/>
            <a:ext cx="4419600" cy="5406818"/>
          </a:xfrm>
          <a:prstGeom prst="rect">
            <a:avLst/>
          </a:prstGeom>
          <a:noFill/>
          <a:ln w="9525">
            <a:noFill/>
            <a:miter lim="800000"/>
            <a:headEnd/>
            <a:tailEnd/>
          </a:ln>
        </p:spPr>
      </p:pic>
      <p:sp>
        <p:nvSpPr>
          <p:cNvPr id="8" name="TextBox 7"/>
          <p:cNvSpPr txBox="1"/>
          <p:nvPr/>
        </p:nvSpPr>
        <p:spPr>
          <a:xfrm>
            <a:off x="304800" y="5410200"/>
            <a:ext cx="1858329" cy="923330"/>
          </a:xfrm>
          <a:prstGeom prst="rect">
            <a:avLst/>
          </a:prstGeom>
          <a:noFill/>
        </p:spPr>
        <p:txBody>
          <a:bodyPr wrap="none" rtlCol="0">
            <a:spAutoFit/>
          </a:bodyPr>
          <a:lstStyle/>
          <a:p>
            <a:r>
              <a:rPr lang="en-US" dirty="0" smtClean="0"/>
              <a:t>Seinfeld &amp;</a:t>
            </a:r>
            <a:r>
              <a:rPr lang="en-US" dirty="0" err="1" smtClean="0"/>
              <a:t>Pandis</a:t>
            </a:r>
            <a:endParaRPr lang="en-US" dirty="0" smtClean="0"/>
          </a:p>
          <a:p>
            <a:r>
              <a:rPr lang="en-US" dirty="0" smtClean="0"/>
              <a:t>After</a:t>
            </a:r>
          </a:p>
          <a:p>
            <a:r>
              <a:rPr lang="en-US" dirty="0" err="1" smtClean="0"/>
              <a:t>Whitby</a:t>
            </a:r>
            <a:r>
              <a:rPr lang="en-US" dirty="0" smtClean="0"/>
              <a:t> &amp; Cantrell</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5224"/>
          <p:cNvPicPr>
            <a:picLocks noChangeAspect="1" noChangeArrowheads="1"/>
          </p:cNvPicPr>
          <p:nvPr/>
        </p:nvPicPr>
        <p:blipFill>
          <a:blip r:embed="rId2" cstate="print"/>
          <a:srcRect/>
          <a:stretch>
            <a:fillRect/>
          </a:stretch>
        </p:blipFill>
        <p:spPr bwMode="auto">
          <a:xfrm>
            <a:off x="381000" y="381000"/>
            <a:ext cx="8496300" cy="571182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5266"/>
          <p:cNvPicPr>
            <a:picLocks noChangeAspect="1" noChangeArrowheads="1"/>
          </p:cNvPicPr>
          <p:nvPr/>
        </p:nvPicPr>
        <p:blipFill>
          <a:blip r:embed="rId2" cstate="print"/>
          <a:srcRect/>
          <a:stretch>
            <a:fillRect/>
          </a:stretch>
        </p:blipFill>
        <p:spPr bwMode="auto">
          <a:xfrm>
            <a:off x="381000" y="533400"/>
            <a:ext cx="8458200" cy="550862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IMG_1232"/>
          <p:cNvPicPr>
            <a:picLocks noChangeAspect="1" noChangeArrowheads="1"/>
          </p:cNvPicPr>
          <p:nvPr/>
        </p:nvPicPr>
        <p:blipFill>
          <a:blip r:embed="rId2" cstate="print"/>
          <a:srcRect/>
          <a:stretch>
            <a:fillRect/>
          </a:stretch>
        </p:blipFill>
        <p:spPr bwMode="auto">
          <a:xfrm>
            <a:off x="762000" y="457200"/>
            <a:ext cx="7772400" cy="58293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405</TotalTime>
  <Words>2194</Words>
  <Application>Microsoft Office PowerPoint</Application>
  <PresentationFormat>On-screen Show (4:3)</PresentationFormat>
  <Paragraphs>366</Paragraphs>
  <Slides>63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63</vt:i4>
      </vt:variant>
    </vt:vector>
  </HeadingPairs>
  <TitlesOfParts>
    <vt:vector size="65" baseType="lpstr">
      <vt:lpstr>Office Theme</vt:lpstr>
      <vt:lpstr>Photo Editor Photo</vt:lpstr>
      <vt:lpstr>Introductory Atmospheric Chemistry</vt:lpstr>
      <vt:lpstr>Outline</vt:lpstr>
      <vt:lpstr>What is NCAR?</vt:lpstr>
      <vt:lpstr>NCAR Facilities</vt:lpstr>
      <vt:lpstr>Atmospheric Chemistry Division</vt:lpstr>
      <vt:lpstr>Field Missions</vt:lpstr>
      <vt:lpstr>Slide 7</vt:lpstr>
      <vt:lpstr>Slide 8</vt:lpstr>
      <vt:lpstr>Slide 9</vt:lpstr>
      <vt:lpstr>Slide 10</vt:lpstr>
      <vt:lpstr>Slide 11</vt:lpstr>
      <vt:lpstr>Slide 12</vt:lpstr>
      <vt:lpstr>Relevance of Atmospheric Chemistry</vt:lpstr>
      <vt:lpstr>“Smoke + Fog = ?”</vt:lpstr>
      <vt:lpstr>“Sunlight + cars = ?”</vt:lpstr>
      <vt:lpstr>Photochemical smog formation</vt:lpstr>
      <vt:lpstr>Acid Rain Formation</vt:lpstr>
      <vt:lpstr>Effects of Acid Rain</vt:lpstr>
      <vt:lpstr>Regional Transport of Pollution</vt:lpstr>
      <vt:lpstr>Global Atmospheric Chemistry</vt:lpstr>
      <vt:lpstr>Course Outline “Fundamentals” (online classes)</vt:lpstr>
      <vt:lpstr>Course Outline (2)</vt:lpstr>
      <vt:lpstr>Course Outline (3) “Applications” (in Boulder)</vt:lpstr>
      <vt:lpstr>Course Outline (4) “Applications” (ctd)</vt:lpstr>
      <vt:lpstr>Time to meet you!</vt:lpstr>
      <vt:lpstr>Regions of the Atmosphere</vt:lpstr>
      <vt:lpstr>Slide 27</vt:lpstr>
      <vt:lpstr>Structure of the Atmosphere</vt:lpstr>
      <vt:lpstr>Atmospheric Circulation</vt:lpstr>
      <vt:lpstr>Slide 30</vt:lpstr>
      <vt:lpstr>Importance of Tropics</vt:lpstr>
      <vt:lpstr>The Tropopause</vt:lpstr>
      <vt:lpstr>Strat-Trop Exchange</vt:lpstr>
      <vt:lpstr>The Stratosphere</vt:lpstr>
      <vt:lpstr>Basic Ozone Chemistry</vt:lpstr>
      <vt:lpstr>Slide 36</vt:lpstr>
      <vt:lpstr>Catalytic Ozone Loss</vt:lpstr>
      <vt:lpstr>What Causes Ozone Loss?</vt:lpstr>
      <vt:lpstr>Slide 39</vt:lpstr>
      <vt:lpstr>Slide 40</vt:lpstr>
      <vt:lpstr>Slide 41</vt:lpstr>
      <vt:lpstr>Slide 42</vt:lpstr>
      <vt:lpstr>Role of “Ice” Clouds</vt:lpstr>
      <vt:lpstr>Slide 44</vt:lpstr>
      <vt:lpstr>Montreal Protocol</vt:lpstr>
      <vt:lpstr>Slide 46</vt:lpstr>
      <vt:lpstr>Properties of the Atmosphere</vt:lpstr>
      <vt:lpstr>Compare properties</vt:lpstr>
      <vt:lpstr>Slide 49</vt:lpstr>
      <vt:lpstr>Ideal Gas Law</vt:lpstr>
      <vt:lpstr>Variation of P with Height</vt:lpstr>
      <vt:lpstr>Slide 52</vt:lpstr>
      <vt:lpstr>Scale Height</vt:lpstr>
      <vt:lpstr>Slide 54</vt:lpstr>
      <vt:lpstr>Slide 55</vt:lpstr>
      <vt:lpstr>Lapse Rate</vt:lpstr>
      <vt:lpstr>Slide 57</vt:lpstr>
      <vt:lpstr>Pressure and Number Density</vt:lpstr>
      <vt:lpstr>Mixing Ratio </vt:lpstr>
      <vt:lpstr>Concentrations as a fn of z</vt:lpstr>
      <vt:lpstr>Water in the Atmosphere </vt:lpstr>
      <vt:lpstr>Liquid Water</vt:lpstr>
      <vt:lpstr>Aerosol size distributions</vt:lpstr>
    </vt:vector>
  </TitlesOfParts>
  <Company>NCAR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Introductory Atmospheric Chemistry</dc:title>
  <dc:creator>Geoff Tyndall</dc:creator>
  <cp:lastModifiedBy>Geoff Tyndall</cp:lastModifiedBy>
  <cp:revision>48</cp:revision>
  <dcterms:created xsi:type="dcterms:W3CDTF">2011-01-17T15:38:46Z</dcterms:created>
  <dcterms:modified xsi:type="dcterms:W3CDTF">2011-01-18T19:05:42Z</dcterms:modified>
</cp:coreProperties>
</file>